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3"/>
  </p:notesMasterIdLst>
  <p:handoutMasterIdLst>
    <p:handoutMasterId r:id="rId14"/>
  </p:handoutMasterIdLst>
  <p:sldIdLst>
    <p:sldId id="283" r:id="rId2"/>
    <p:sldId id="295" r:id="rId3"/>
    <p:sldId id="296" r:id="rId4"/>
    <p:sldId id="297" r:id="rId5"/>
    <p:sldId id="298" r:id="rId6"/>
    <p:sldId id="299" r:id="rId7"/>
    <p:sldId id="301" r:id="rId8"/>
    <p:sldId id="300" r:id="rId9"/>
    <p:sldId id="290" r:id="rId10"/>
    <p:sldId id="294" r:id="rId11"/>
    <p:sldId id="302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>
      <p:ext uri="{19B8F6BF-5375-455C-9EA6-DF929625EA0E}">
        <p15:presenceInfo xmlns:p15="http://schemas.microsoft.com/office/powerpoint/2012/main" userId="Nipun sh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D84BC"/>
    <a:srgbClr val="112248"/>
    <a:srgbClr val="1AA4AD"/>
    <a:srgbClr val="1957A3"/>
    <a:srgbClr val="44546A"/>
    <a:srgbClr val="E7E6E6"/>
    <a:srgbClr val="000000"/>
    <a:srgbClr val="FFFFFF"/>
    <a:srgbClr val="C5D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2" autoAdjust="0"/>
    <p:restoredTop sz="94434" autoAdjust="0"/>
  </p:normalViewPr>
  <p:slideViewPr>
    <p:cSldViewPr snapToGrid="0">
      <p:cViewPr>
        <p:scale>
          <a:sx n="60" d="100"/>
          <a:sy n="60" d="100"/>
        </p:scale>
        <p:origin x="174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3A1CE-689D-48B8-9E8D-18395D0C23D0}" type="doc">
      <dgm:prSet loTypeId="urn:microsoft.com/office/officeart/2005/8/layout/bList2" loCatId="picture" qsTypeId="urn:microsoft.com/office/officeart/2005/8/quickstyle/simple1" qsCatId="simple" csTypeId="urn:microsoft.com/office/officeart/2005/8/colors/colorful1" csCatId="colorful" phldr="1"/>
      <dgm:spPr/>
    </dgm:pt>
    <dgm:pt modelId="{DCBC5C42-EDCB-47DA-A1BB-7A80403B2824}">
      <dgm:prSet phldrT="[Text]"/>
      <dgm:spPr/>
      <dgm:t>
        <a:bodyPr/>
        <a:lstStyle/>
        <a:p>
          <a:r>
            <a:rPr lang="en-US" dirty="0"/>
            <a:t>Email</a:t>
          </a:r>
          <a:endParaRPr lang="en-IN" dirty="0"/>
        </a:p>
      </dgm:t>
    </dgm:pt>
    <dgm:pt modelId="{239311A7-9AE8-47EB-AD04-26DBBD2D986B}" type="parTrans" cxnId="{5FB78FE7-CCA1-408E-83CA-0F5C06C0FD1A}">
      <dgm:prSet/>
      <dgm:spPr/>
      <dgm:t>
        <a:bodyPr/>
        <a:lstStyle/>
        <a:p>
          <a:endParaRPr lang="en-IN"/>
        </a:p>
      </dgm:t>
    </dgm:pt>
    <dgm:pt modelId="{462F674D-6A6E-43A8-BC60-7D1615C5B440}" type="sibTrans" cxnId="{5FB78FE7-CCA1-408E-83CA-0F5C06C0FD1A}">
      <dgm:prSet/>
      <dgm:spPr/>
      <dgm:t>
        <a:bodyPr/>
        <a:lstStyle/>
        <a:p>
          <a:endParaRPr lang="en-IN"/>
        </a:p>
      </dgm:t>
    </dgm:pt>
    <dgm:pt modelId="{0D7DCBFA-F407-4BC5-9304-6B386FC8EF10}">
      <dgm:prSet phldrT="[Text]"/>
      <dgm:spPr/>
      <dgm:t>
        <a:bodyPr/>
        <a:lstStyle/>
        <a:p>
          <a:r>
            <a:rPr lang="en-US" dirty="0"/>
            <a:t>Webcast</a:t>
          </a:r>
          <a:endParaRPr lang="en-IN" dirty="0"/>
        </a:p>
      </dgm:t>
    </dgm:pt>
    <dgm:pt modelId="{3932BCCE-1DFA-4822-95AE-DD753743E27C}" type="parTrans" cxnId="{13171405-B050-4EB6-B87B-5A4E82487098}">
      <dgm:prSet/>
      <dgm:spPr/>
      <dgm:t>
        <a:bodyPr/>
        <a:lstStyle/>
        <a:p>
          <a:endParaRPr lang="en-IN"/>
        </a:p>
      </dgm:t>
    </dgm:pt>
    <dgm:pt modelId="{864B67B3-4920-4C97-847C-0B9AD80C4A5A}" type="sibTrans" cxnId="{13171405-B050-4EB6-B87B-5A4E82487098}">
      <dgm:prSet/>
      <dgm:spPr/>
      <dgm:t>
        <a:bodyPr/>
        <a:lstStyle/>
        <a:p>
          <a:endParaRPr lang="en-IN"/>
        </a:p>
      </dgm:t>
    </dgm:pt>
    <dgm:pt modelId="{94563385-1FDE-4080-89C3-88CA012D5D4C}">
      <dgm:prSet phldrT="[Text]"/>
      <dgm:spPr/>
      <dgm:t>
        <a:bodyPr/>
        <a:lstStyle/>
        <a:p>
          <a:r>
            <a:rPr lang="en-US" dirty="0"/>
            <a:t>Events</a:t>
          </a:r>
          <a:endParaRPr lang="en-IN" dirty="0"/>
        </a:p>
      </dgm:t>
    </dgm:pt>
    <dgm:pt modelId="{7D4B1F0D-C186-4D2F-B5A1-7E8915E01397}" type="parTrans" cxnId="{A2E664B1-37E8-4F85-A6F8-A249003F2B88}">
      <dgm:prSet/>
      <dgm:spPr/>
      <dgm:t>
        <a:bodyPr/>
        <a:lstStyle/>
        <a:p>
          <a:endParaRPr lang="en-IN"/>
        </a:p>
      </dgm:t>
    </dgm:pt>
    <dgm:pt modelId="{1686B480-F14A-417A-88D2-B81E3E4E8DC5}" type="sibTrans" cxnId="{A2E664B1-37E8-4F85-A6F8-A249003F2B88}">
      <dgm:prSet/>
      <dgm:spPr/>
      <dgm:t>
        <a:bodyPr/>
        <a:lstStyle/>
        <a:p>
          <a:endParaRPr lang="en-IN"/>
        </a:p>
      </dgm:t>
    </dgm:pt>
    <dgm:pt modelId="{B2262189-3EA3-431F-BA38-9849C3527706}">
      <dgm:prSet phldrT="[Text]"/>
      <dgm:spPr/>
      <dgm:t>
        <a:bodyPr/>
        <a:lstStyle/>
        <a:p>
          <a:r>
            <a:rPr lang="en-US" dirty="0"/>
            <a:t>Business Metrics</a:t>
          </a:r>
          <a:endParaRPr lang="en-IN" dirty="0"/>
        </a:p>
      </dgm:t>
    </dgm:pt>
    <dgm:pt modelId="{7AB7D3DD-1A62-46EB-B964-2C572D681177}" type="parTrans" cxnId="{AF059869-8BCF-457A-BD83-1CA91F04A1C0}">
      <dgm:prSet/>
      <dgm:spPr/>
      <dgm:t>
        <a:bodyPr/>
        <a:lstStyle/>
        <a:p>
          <a:endParaRPr lang="en-IN"/>
        </a:p>
      </dgm:t>
    </dgm:pt>
    <dgm:pt modelId="{525898F3-66DD-40A2-8901-B28799FE689F}" type="sibTrans" cxnId="{AF059869-8BCF-457A-BD83-1CA91F04A1C0}">
      <dgm:prSet/>
      <dgm:spPr/>
      <dgm:t>
        <a:bodyPr/>
        <a:lstStyle/>
        <a:p>
          <a:endParaRPr lang="en-IN"/>
        </a:p>
      </dgm:t>
    </dgm:pt>
    <dgm:pt modelId="{64AA5CA7-0425-4D29-949A-C3DBB632B2E9}" type="pres">
      <dgm:prSet presAssocID="{8B63A1CE-689D-48B8-9E8D-18395D0C23D0}" presName="diagram" presStyleCnt="0">
        <dgm:presLayoutVars>
          <dgm:dir/>
          <dgm:animLvl val="lvl"/>
          <dgm:resizeHandles val="exact"/>
        </dgm:presLayoutVars>
      </dgm:prSet>
      <dgm:spPr/>
    </dgm:pt>
    <dgm:pt modelId="{1C8CBF94-F137-4ED1-9E5D-20C7F28792DE}" type="pres">
      <dgm:prSet presAssocID="{DCBC5C42-EDCB-47DA-A1BB-7A80403B2824}" presName="compNode" presStyleCnt="0"/>
      <dgm:spPr/>
    </dgm:pt>
    <dgm:pt modelId="{F11DDCE8-0BFD-459E-A7A8-79458D639EA2}" type="pres">
      <dgm:prSet presAssocID="{DCBC5C42-EDCB-47DA-A1BB-7A80403B2824}" presName="childRect" presStyleLbl="bgAcc1" presStyleIdx="0" presStyleCnt="4">
        <dgm:presLayoutVars>
          <dgm:bulletEnabled val="1"/>
        </dgm:presLayoutVars>
      </dgm:prSet>
      <dgm:spPr/>
    </dgm:pt>
    <dgm:pt modelId="{4CDCE06A-841B-4AA8-BE28-E812498F14BA}" type="pres">
      <dgm:prSet presAssocID="{DCBC5C42-EDCB-47DA-A1BB-7A80403B282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8E2C436-51E0-4F83-BF68-78429BA5504F}" type="pres">
      <dgm:prSet presAssocID="{DCBC5C42-EDCB-47DA-A1BB-7A80403B2824}" presName="parentRect" presStyleLbl="alignNode1" presStyleIdx="0" presStyleCnt="4"/>
      <dgm:spPr/>
    </dgm:pt>
    <dgm:pt modelId="{2C60DB94-A981-4B35-ABE5-395A606AF302}" type="pres">
      <dgm:prSet presAssocID="{DCBC5C42-EDCB-47DA-A1BB-7A80403B2824}" presName="adorn" presStyleLbl="fgAccFollow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834E6005-5A87-4D11-88DC-2A099E90185F}" type="pres">
      <dgm:prSet presAssocID="{462F674D-6A6E-43A8-BC60-7D1615C5B440}" presName="sibTrans" presStyleLbl="sibTrans2D1" presStyleIdx="0" presStyleCnt="0"/>
      <dgm:spPr/>
    </dgm:pt>
    <dgm:pt modelId="{82364653-D938-46FD-B3D0-85833DB81D4C}" type="pres">
      <dgm:prSet presAssocID="{0D7DCBFA-F407-4BC5-9304-6B386FC8EF10}" presName="compNode" presStyleCnt="0"/>
      <dgm:spPr/>
    </dgm:pt>
    <dgm:pt modelId="{1C986B6B-823E-44CB-A4C0-BDB434967F32}" type="pres">
      <dgm:prSet presAssocID="{0D7DCBFA-F407-4BC5-9304-6B386FC8EF10}" presName="childRect" presStyleLbl="bgAcc1" presStyleIdx="1" presStyleCnt="4">
        <dgm:presLayoutVars>
          <dgm:bulletEnabled val="1"/>
        </dgm:presLayoutVars>
      </dgm:prSet>
      <dgm:spPr/>
    </dgm:pt>
    <dgm:pt modelId="{607BC938-C4C2-422B-B310-612EB3062996}" type="pres">
      <dgm:prSet presAssocID="{0D7DCBFA-F407-4BC5-9304-6B386FC8EF1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C62AAA9-A10F-41E2-8D38-DD69351622F7}" type="pres">
      <dgm:prSet presAssocID="{0D7DCBFA-F407-4BC5-9304-6B386FC8EF10}" presName="parentRect" presStyleLbl="alignNode1" presStyleIdx="1" presStyleCnt="4"/>
      <dgm:spPr/>
    </dgm:pt>
    <dgm:pt modelId="{A0C1041B-B81E-420B-9584-DC43B388B7BF}" type="pres">
      <dgm:prSet presAssocID="{0D7DCBFA-F407-4BC5-9304-6B386FC8EF10}" presName="adorn" presStyleLbl="fgAccFollow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AD8867A1-E4CC-46FF-8CC0-274DDD5913CA}" type="pres">
      <dgm:prSet presAssocID="{864B67B3-4920-4C97-847C-0B9AD80C4A5A}" presName="sibTrans" presStyleLbl="sibTrans2D1" presStyleIdx="0" presStyleCnt="0"/>
      <dgm:spPr/>
    </dgm:pt>
    <dgm:pt modelId="{662CA7FE-5245-410A-AB55-BFCB00E5F7BE}" type="pres">
      <dgm:prSet presAssocID="{94563385-1FDE-4080-89C3-88CA012D5D4C}" presName="compNode" presStyleCnt="0"/>
      <dgm:spPr/>
    </dgm:pt>
    <dgm:pt modelId="{F3F3E2F9-0C46-4C52-9587-138F3A3CE0E2}" type="pres">
      <dgm:prSet presAssocID="{94563385-1FDE-4080-89C3-88CA012D5D4C}" presName="childRect" presStyleLbl="bgAcc1" presStyleIdx="2" presStyleCnt="4">
        <dgm:presLayoutVars>
          <dgm:bulletEnabled val="1"/>
        </dgm:presLayoutVars>
      </dgm:prSet>
      <dgm:spPr/>
    </dgm:pt>
    <dgm:pt modelId="{0D694B04-9E4F-4278-A6F1-0E612ED4D106}" type="pres">
      <dgm:prSet presAssocID="{94563385-1FDE-4080-89C3-88CA012D5D4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69D1D6D-A2AD-4BAC-999D-8A317DE2AFC4}" type="pres">
      <dgm:prSet presAssocID="{94563385-1FDE-4080-89C3-88CA012D5D4C}" presName="parentRect" presStyleLbl="alignNode1" presStyleIdx="2" presStyleCnt="4"/>
      <dgm:spPr/>
    </dgm:pt>
    <dgm:pt modelId="{222F17BB-809A-4BA3-87AD-AC6F99EC63C2}" type="pres">
      <dgm:prSet presAssocID="{94563385-1FDE-4080-89C3-88CA012D5D4C}" presName="adorn" presStyleLbl="fgAccFollow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AC206F3-386B-4E6B-89A5-A06C34E4C173}" type="pres">
      <dgm:prSet presAssocID="{1686B480-F14A-417A-88D2-B81E3E4E8DC5}" presName="sibTrans" presStyleLbl="sibTrans2D1" presStyleIdx="0" presStyleCnt="0"/>
      <dgm:spPr/>
    </dgm:pt>
    <dgm:pt modelId="{18900073-1BDE-4064-9112-50DFFEDBE76E}" type="pres">
      <dgm:prSet presAssocID="{B2262189-3EA3-431F-BA38-9849C3527706}" presName="compNode" presStyleCnt="0"/>
      <dgm:spPr/>
    </dgm:pt>
    <dgm:pt modelId="{79CDCA7E-0FA4-4E4B-89A0-11EDE55B56A5}" type="pres">
      <dgm:prSet presAssocID="{B2262189-3EA3-431F-BA38-9849C3527706}" presName="childRect" presStyleLbl="bgAcc1" presStyleIdx="3" presStyleCnt="4">
        <dgm:presLayoutVars>
          <dgm:bulletEnabled val="1"/>
        </dgm:presLayoutVars>
      </dgm:prSet>
      <dgm:spPr/>
    </dgm:pt>
    <dgm:pt modelId="{3875BCB0-F0F3-45BE-8826-9438E307497A}" type="pres">
      <dgm:prSet presAssocID="{B2262189-3EA3-431F-BA38-9849C352770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A2769B2-78CF-4795-A205-8895524355FC}" type="pres">
      <dgm:prSet presAssocID="{B2262189-3EA3-431F-BA38-9849C3527706}" presName="parentRect" presStyleLbl="alignNode1" presStyleIdx="3" presStyleCnt="4"/>
      <dgm:spPr/>
    </dgm:pt>
    <dgm:pt modelId="{16DE051D-2894-48C3-B991-6E83F17D0F53}" type="pres">
      <dgm:prSet presAssocID="{B2262189-3EA3-431F-BA38-9849C3527706}" presName="adorn" presStyleLbl="fgAccFollow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</dgm:ptLst>
  <dgm:cxnLst>
    <dgm:cxn modelId="{13171405-B050-4EB6-B87B-5A4E82487098}" srcId="{8B63A1CE-689D-48B8-9E8D-18395D0C23D0}" destId="{0D7DCBFA-F407-4BC5-9304-6B386FC8EF10}" srcOrd="1" destOrd="0" parTransId="{3932BCCE-1DFA-4822-95AE-DD753743E27C}" sibTransId="{864B67B3-4920-4C97-847C-0B9AD80C4A5A}"/>
    <dgm:cxn modelId="{0706D015-0C3E-4F2E-ABD0-A1F8AA7DF3EC}" type="presOf" srcId="{462F674D-6A6E-43A8-BC60-7D1615C5B440}" destId="{834E6005-5A87-4D11-88DC-2A099E90185F}" srcOrd="0" destOrd="0" presId="urn:microsoft.com/office/officeart/2005/8/layout/bList2"/>
    <dgm:cxn modelId="{6640F51F-3CCC-4C82-A562-6A47AA6B3AA2}" type="presOf" srcId="{B2262189-3EA3-431F-BA38-9849C3527706}" destId="{3875BCB0-F0F3-45BE-8826-9438E307497A}" srcOrd="0" destOrd="0" presId="urn:microsoft.com/office/officeart/2005/8/layout/bList2"/>
    <dgm:cxn modelId="{EA9ABE27-77C9-407B-8435-99C825245E36}" type="presOf" srcId="{DCBC5C42-EDCB-47DA-A1BB-7A80403B2824}" destId="{4CDCE06A-841B-4AA8-BE28-E812498F14BA}" srcOrd="0" destOrd="0" presId="urn:microsoft.com/office/officeart/2005/8/layout/bList2"/>
    <dgm:cxn modelId="{1202B730-8F71-4CC4-8038-C02DDACC48C5}" type="presOf" srcId="{864B67B3-4920-4C97-847C-0B9AD80C4A5A}" destId="{AD8867A1-E4CC-46FF-8CC0-274DDD5913CA}" srcOrd="0" destOrd="0" presId="urn:microsoft.com/office/officeart/2005/8/layout/bList2"/>
    <dgm:cxn modelId="{AF059869-8BCF-457A-BD83-1CA91F04A1C0}" srcId="{8B63A1CE-689D-48B8-9E8D-18395D0C23D0}" destId="{B2262189-3EA3-431F-BA38-9849C3527706}" srcOrd="3" destOrd="0" parTransId="{7AB7D3DD-1A62-46EB-B964-2C572D681177}" sibTransId="{525898F3-66DD-40A2-8901-B28799FE689F}"/>
    <dgm:cxn modelId="{808BE64C-5848-4DEC-99AB-8D6D84D68991}" type="presOf" srcId="{0D7DCBFA-F407-4BC5-9304-6B386FC8EF10}" destId="{1C62AAA9-A10F-41E2-8D38-DD69351622F7}" srcOrd="1" destOrd="0" presId="urn:microsoft.com/office/officeart/2005/8/layout/bList2"/>
    <dgm:cxn modelId="{DF30777F-2992-4641-BA66-4D220B3F2910}" type="presOf" srcId="{8B63A1CE-689D-48B8-9E8D-18395D0C23D0}" destId="{64AA5CA7-0425-4D29-949A-C3DBB632B2E9}" srcOrd="0" destOrd="0" presId="urn:microsoft.com/office/officeart/2005/8/layout/bList2"/>
    <dgm:cxn modelId="{241497A3-B6F0-426E-BDCD-1345E4B6CDB4}" type="presOf" srcId="{DCBC5C42-EDCB-47DA-A1BB-7A80403B2824}" destId="{38E2C436-51E0-4F83-BF68-78429BA5504F}" srcOrd="1" destOrd="0" presId="urn:microsoft.com/office/officeart/2005/8/layout/bList2"/>
    <dgm:cxn modelId="{4D583CB0-2FF1-41F5-8E5F-9608EBC0B5E9}" type="presOf" srcId="{94563385-1FDE-4080-89C3-88CA012D5D4C}" destId="{469D1D6D-A2AD-4BAC-999D-8A317DE2AFC4}" srcOrd="1" destOrd="0" presId="urn:microsoft.com/office/officeart/2005/8/layout/bList2"/>
    <dgm:cxn modelId="{A2E664B1-37E8-4F85-A6F8-A249003F2B88}" srcId="{8B63A1CE-689D-48B8-9E8D-18395D0C23D0}" destId="{94563385-1FDE-4080-89C3-88CA012D5D4C}" srcOrd="2" destOrd="0" parTransId="{7D4B1F0D-C186-4D2F-B5A1-7E8915E01397}" sibTransId="{1686B480-F14A-417A-88D2-B81E3E4E8DC5}"/>
    <dgm:cxn modelId="{A89B49BF-97CC-4CD3-BEE8-469F1E6A361D}" type="presOf" srcId="{0D7DCBFA-F407-4BC5-9304-6B386FC8EF10}" destId="{607BC938-C4C2-422B-B310-612EB3062996}" srcOrd="0" destOrd="0" presId="urn:microsoft.com/office/officeart/2005/8/layout/bList2"/>
    <dgm:cxn modelId="{D7341AD4-D663-4303-AD4D-A0C2F587D962}" type="presOf" srcId="{1686B480-F14A-417A-88D2-B81E3E4E8DC5}" destId="{3AC206F3-386B-4E6B-89A5-A06C34E4C173}" srcOrd="0" destOrd="0" presId="urn:microsoft.com/office/officeart/2005/8/layout/bList2"/>
    <dgm:cxn modelId="{2226E7E2-0E6D-4DC5-8B3F-D067097E0142}" type="presOf" srcId="{B2262189-3EA3-431F-BA38-9849C3527706}" destId="{BA2769B2-78CF-4795-A205-8895524355FC}" srcOrd="1" destOrd="0" presId="urn:microsoft.com/office/officeart/2005/8/layout/bList2"/>
    <dgm:cxn modelId="{5FB78FE7-CCA1-408E-83CA-0F5C06C0FD1A}" srcId="{8B63A1CE-689D-48B8-9E8D-18395D0C23D0}" destId="{DCBC5C42-EDCB-47DA-A1BB-7A80403B2824}" srcOrd="0" destOrd="0" parTransId="{239311A7-9AE8-47EB-AD04-26DBBD2D986B}" sibTransId="{462F674D-6A6E-43A8-BC60-7D1615C5B440}"/>
    <dgm:cxn modelId="{C80D10FF-2D7A-43F1-8A28-C7A57F841380}" type="presOf" srcId="{94563385-1FDE-4080-89C3-88CA012D5D4C}" destId="{0D694B04-9E4F-4278-A6F1-0E612ED4D106}" srcOrd="0" destOrd="0" presId="urn:microsoft.com/office/officeart/2005/8/layout/bList2"/>
    <dgm:cxn modelId="{AD9B2F1E-C720-4615-835E-7C62AE9F985B}" type="presParOf" srcId="{64AA5CA7-0425-4D29-949A-C3DBB632B2E9}" destId="{1C8CBF94-F137-4ED1-9E5D-20C7F28792DE}" srcOrd="0" destOrd="0" presId="urn:microsoft.com/office/officeart/2005/8/layout/bList2"/>
    <dgm:cxn modelId="{9BA76005-AEDF-41F2-BD20-AA2DB6C6DB1E}" type="presParOf" srcId="{1C8CBF94-F137-4ED1-9E5D-20C7F28792DE}" destId="{F11DDCE8-0BFD-459E-A7A8-79458D639EA2}" srcOrd="0" destOrd="0" presId="urn:microsoft.com/office/officeart/2005/8/layout/bList2"/>
    <dgm:cxn modelId="{58D9089E-0323-4533-A1C7-08E206B809F0}" type="presParOf" srcId="{1C8CBF94-F137-4ED1-9E5D-20C7F28792DE}" destId="{4CDCE06A-841B-4AA8-BE28-E812498F14BA}" srcOrd="1" destOrd="0" presId="urn:microsoft.com/office/officeart/2005/8/layout/bList2"/>
    <dgm:cxn modelId="{AB0C0A50-242F-4D75-BF98-C764E400CCF7}" type="presParOf" srcId="{1C8CBF94-F137-4ED1-9E5D-20C7F28792DE}" destId="{38E2C436-51E0-4F83-BF68-78429BA5504F}" srcOrd="2" destOrd="0" presId="urn:microsoft.com/office/officeart/2005/8/layout/bList2"/>
    <dgm:cxn modelId="{9764C449-DB24-4E9D-B8E4-4C9754E12DA4}" type="presParOf" srcId="{1C8CBF94-F137-4ED1-9E5D-20C7F28792DE}" destId="{2C60DB94-A981-4B35-ABE5-395A606AF302}" srcOrd="3" destOrd="0" presId="urn:microsoft.com/office/officeart/2005/8/layout/bList2"/>
    <dgm:cxn modelId="{3470D05B-42D8-4E6E-946D-63A47EBDAD8C}" type="presParOf" srcId="{64AA5CA7-0425-4D29-949A-C3DBB632B2E9}" destId="{834E6005-5A87-4D11-88DC-2A099E90185F}" srcOrd="1" destOrd="0" presId="urn:microsoft.com/office/officeart/2005/8/layout/bList2"/>
    <dgm:cxn modelId="{18C55D53-7754-4D55-A242-5A743424BEAD}" type="presParOf" srcId="{64AA5CA7-0425-4D29-949A-C3DBB632B2E9}" destId="{82364653-D938-46FD-B3D0-85833DB81D4C}" srcOrd="2" destOrd="0" presId="urn:microsoft.com/office/officeart/2005/8/layout/bList2"/>
    <dgm:cxn modelId="{B882A01C-9701-44C9-B42C-DD458A204076}" type="presParOf" srcId="{82364653-D938-46FD-B3D0-85833DB81D4C}" destId="{1C986B6B-823E-44CB-A4C0-BDB434967F32}" srcOrd="0" destOrd="0" presId="urn:microsoft.com/office/officeart/2005/8/layout/bList2"/>
    <dgm:cxn modelId="{4139C851-E9CF-4872-9FA5-D282E51E876C}" type="presParOf" srcId="{82364653-D938-46FD-B3D0-85833DB81D4C}" destId="{607BC938-C4C2-422B-B310-612EB3062996}" srcOrd="1" destOrd="0" presId="urn:microsoft.com/office/officeart/2005/8/layout/bList2"/>
    <dgm:cxn modelId="{A09F22AC-C007-4E25-AAC6-A109B4B39B55}" type="presParOf" srcId="{82364653-D938-46FD-B3D0-85833DB81D4C}" destId="{1C62AAA9-A10F-41E2-8D38-DD69351622F7}" srcOrd="2" destOrd="0" presId="urn:microsoft.com/office/officeart/2005/8/layout/bList2"/>
    <dgm:cxn modelId="{1A55BF62-CE0C-489B-9C30-03761B7DCFFB}" type="presParOf" srcId="{82364653-D938-46FD-B3D0-85833DB81D4C}" destId="{A0C1041B-B81E-420B-9584-DC43B388B7BF}" srcOrd="3" destOrd="0" presId="urn:microsoft.com/office/officeart/2005/8/layout/bList2"/>
    <dgm:cxn modelId="{C2CBD1AC-8080-482C-8222-558EC925EE8B}" type="presParOf" srcId="{64AA5CA7-0425-4D29-949A-C3DBB632B2E9}" destId="{AD8867A1-E4CC-46FF-8CC0-274DDD5913CA}" srcOrd="3" destOrd="0" presId="urn:microsoft.com/office/officeart/2005/8/layout/bList2"/>
    <dgm:cxn modelId="{88B8EB78-A853-447B-BC70-C8EA0AF9F9DB}" type="presParOf" srcId="{64AA5CA7-0425-4D29-949A-C3DBB632B2E9}" destId="{662CA7FE-5245-410A-AB55-BFCB00E5F7BE}" srcOrd="4" destOrd="0" presId="urn:microsoft.com/office/officeart/2005/8/layout/bList2"/>
    <dgm:cxn modelId="{A3EDD573-C23A-4C6E-BF4A-3CF74C74A18B}" type="presParOf" srcId="{662CA7FE-5245-410A-AB55-BFCB00E5F7BE}" destId="{F3F3E2F9-0C46-4C52-9587-138F3A3CE0E2}" srcOrd="0" destOrd="0" presId="urn:microsoft.com/office/officeart/2005/8/layout/bList2"/>
    <dgm:cxn modelId="{2D69237A-AB8D-473E-868E-7F46F724DCC1}" type="presParOf" srcId="{662CA7FE-5245-410A-AB55-BFCB00E5F7BE}" destId="{0D694B04-9E4F-4278-A6F1-0E612ED4D106}" srcOrd="1" destOrd="0" presId="urn:microsoft.com/office/officeart/2005/8/layout/bList2"/>
    <dgm:cxn modelId="{A8F77753-491A-4934-8145-685D93501672}" type="presParOf" srcId="{662CA7FE-5245-410A-AB55-BFCB00E5F7BE}" destId="{469D1D6D-A2AD-4BAC-999D-8A317DE2AFC4}" srcOrd="2" destOrd="0" presId="urn:microsoft.com/office/officeart/2005/8/layout/bList2"/>
    <dgm:cxn modelId="{FA602B35-DA3F-48F7-8295-1D8CD710CBFE}" type="presParOf" srcId="{662CA7FE-5245-410A-AB55-BFCB00E5F7BE}" destId="{222F17BB-809A-4BA3-87AD-AC6F99EC63C2}" srcOrd="3" destOrd="0" presId="urn:microsoft.com/office/officeart/2005/8/layout/bList2"/>
    <dgm:cxn modelId="{32361FBE-C0D0-4B21-BDF0-594035DA6BF0}" type="presParOf" srcId="{64AA5CA7-0425-4D29-949A-C3DBB632B2E9}" destId="{3AC206F3-386B-4E6B-89A5-A06C34E4C173}" srcOrd="5" destOrd="0" presId="urn:microsoft.com/office/officeart/2005/8/layout/bList2"/>
    <dgm:cxn modelId="{AB35D56F-99E0-4962-955B-466A478CBE90}" type="presParOf" srcId="{64AA5CA7-0425-4D29-949A-C3DBB632B2E9}" destId="{18900073-1BDE-4064-9112-50DFFEDBE76E}" srcOrd="6" destOrd="0" presId="urn:microsoft.com/office/officeart/2005/8/layout/bList2"/>
    <dgm:cxn modelId="{CA635A07-D31D-4ECF-BC16-5B568E9C6034}" type="presParOf" srcId="{18900073-1BDE-4064-9112-50DFFEDBE76E}" destId="{79CDCA7E-0FA4-4E4B-89A0-11EDE55B56A5}" srcOrd="0" destOrd="0" presId="urn:microsoft.com/office/officeart/2005/8/layout/bList2"/>
    <dgm:cxn modelId="{D16E622C-47DF-45E2-BC38-8D128CB157AB}" type="presParOf" srcId="{18900073-1BDE-4064-9112-50DFFEDBE76E}" destId="{3875BCB0-F0F3-45BE-8826-9438E307497A}" srcOrd="1" destOrd="0" presId="urn:microsoft.com/office/officeart/2005/8/layout/bList2"/>
    <dgm:cxn modelId="{D64F2EA3-8F01-4534-B50F-681A0604C62B}" type="presParOf" srcId="{18900073-1BDE-4064-9112-50DFFEDBE76E}" destId="{BA2769B2-78CF-4795-A205-8895524355FC}" srcOrd="2" destOrd="0" presId="urn:microsoft.com/office/officeart/2005/8/layout/bList2"/>
    <dgm:cxn modelId="{32D660CB-DCD7-424B-AA7A-68941275D21E}" type="presParOf" srcId="{18900073-1BDE-4064-9112-50DFFEDBE76E}" destId="{16DE051D-2894-48C3-B991-6E83F17D0F5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DDCE8-0BFD-459E-A7A8-79458D639EA2}">
      <dsp:nvSpPr>
        <dsp:cNvPr id="0" name=""/>
        <dsp:cNvSpPr/>
      </dsp:nvSpPr>
      <dsp:spPr>
        <a:xfrm>
          <a:off x="58211" y="1910"/>
          <a:ext cx="1557261" cy="11624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2C436-51E0-4F83-BF68-78429BA5504F}">
      <dsp:nvSpPr>
        <dsp:cNvPr id="0" name=""/>
        <dsp:cNvSpPr/>
      </dsp:nvSpPr>
      <dsp:spPr>
        <a:xfrm>
          <a:off x="58211" y="1164372"/>
          <a:ext cx="1557261" cy="4998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Email</a:t>
          </a:r>
          <a:endParaRPr lang="en-IN" sz="1700" kern="1200" dirty="0"/>
        </a:p>
      </dsp:txBody>
      <dsp:txXfrm>
        <a:off x="58211" y="1164372"/>
        <a:ext cx="1096662" cy="499858"/>
      </dsp:txXfrm>
    </dsp:sp>
    <dsp:sp modelId="{2C60DB94-A981-4B35-ABE5-395A606AF302}">
      <dsp:nvSpPr>
        <dsp:cNvPr id="0" name=""/>
        <dsp:cNvSpPr/>
      </dsp:nvSpPr>
      <dsp:spPr>
        <a:xfrm>
          <a:off x="1198926" y="1243770"/>
          <a:ext cx="545041" cy="5450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86B6B-823E-44CB-A4C0-BDB434967F32}">
      <dsp:nvSpPr>
        <dsp:cNvPr id="0" name=""/>
        <dsp:cNvSpPr/>
      </dsp:nvSpPr>
      <dsp:spPr>
        <a:xfrm>
          <a:off x="1878998" y="1910"/>
          <a:ext cx="1557261" cy="11624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2AAA9-A10F-41E2-8D38-DD69351622F7}">
      <dsp:nvSpPr>
        <dsp:cNvPr id="0" name=""/>
        <dsp:cNvSpPr/>
      </dsp:nvSpPr>
      <dsp:spPr>
        <a:xfrm>
          <a:off x="1878998" y="1164372"/>
          <a:ext cx="1557261" cy="4998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Webcast</a:t>
          </a:r>
          <a:endParaRPr lang="en-IN" sz="1700" kern="1200" dirty="0"/>
        </a:p>
      </dsp:txBody>
      <dsp:txXfrm>
        <a:off x="1878998" y="1164372"/>
        <a:ext cx="1096662" cy="499858"/>
      </dsp:txXfrm>
    </dsp:sp>
    <dsp:sp modelId="{A0C1041B-B81E-420B-9584-DC43B388B7BF}">
      <dsp:nvSpPr>
        <dsp:cNvPr id="0" name=""/>
        <dsp:cNvSpPr/>
      </dsp:nvSpPr>
      <dsp:spPr>
        <a:xfrm>
          <a:off x="3019713" y="1243770"/>
          <a:ext cx="545041" cy="5450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3E2F9-0C46-4C52-9587-138F3A3CE0E2}">
      <dsp:nvSpPr>
        <dsp:cNvPr id="0" name=""/>
        <dsp:cNvSpPr/>
      </dsp:nvSpPr>
      <dsp:spPr>
        <a:xfrm>
          <a:off x="3699785" y="1910"/>
          <a:ext cx="1557261" cy="11624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D1D6D-A2AD-4BAC-999D-8A317DE2AFC4}">
      <dsp:nvSpPr>
        <dsp:cNvPr id="0" name=""/>
        <dsp:cNvSpPr/>
      </dsp:nvSpPr>
      <dsp:spPr>
        <a:xfrm>
          <a:off x="3699785" y="1164372"/>
          <a:ext cx="1557261" cy="4998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Events</a:t>
          </a:r>
          <a:endParaRPr lang="en-IN" sz="1700" kern="1200" dirty="0"/>
        </a:p>
      </dsp:txBody>
      <dsp:txXfrm>
        <a:off x="3699785" y="1164372"/>
        <a:ext cx="1096662" cy="499858"/>
      </dsp:txXfrm>
    </dsp:sp>
    <dsp:sp modelId="{222F17BB-809A-4BA3-87AD-AC6F99EC63C2}">
      <dsp:nvSpPr>
        <dsp:cNvPr id="0" name=""/>
        <dsp:cNvSpPr/>
      </dsp:nvSpPr>
      <dsp:spPr>
        <a:xfrm>
          <a:off x="4840500" y="1243770"/>
          <a:ext cx="545041" cy="54504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DCA7E-0FA4-4E4B-89A0-11EDE55B56A5}">
      <dsp:nvSpPr>
        <dsp:cNvPr id="0" name=""/>
        <dsp:cNvSpPr/>
      </dsp:nvSpPr>
      <dsp:spPr>
        <a:xfrm>
          <a:off x="1878998" y="2058759"/>
          <a:ext cx="1557261" cy="11624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769B2-78CF-4795-A205-8895524355FC}">
      <dsp:nvSpPr>
        <dsp:cNvPr id="0" name=""/>
        <dsp:cNvSpPr/>
      </dsp:nvSpPr>
      <dsp:spPr>
        <a:xfrm>
          <a:off x="1878998" y="3221222"/>
          <a:ext cx="1557261" cy="4998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Metrics</a:t>
          </a:r>
          <a:endParaRPr lang="en-IN" sz="1700" kern="1200" dirty="0"/>
        </a:p>
      </dsp:txBody>
      <dsp:txXfrm>
        <a:off x="1878998" y="3221222"/>
        <a:ext cx="1096662" cy="499858"/>
      </dsp:txXfrm>
    </dsp:sp>
    <dsp:sp modelId="{16DE051D-2894-48C3-B991-6E83F17D0F53}">
      <dsp:nvSpPr>
        <dsp:cNvPr id="0" name=""/>
        <dsp:cNvSpPr/>
      </dsp:nvSpPr>
      <dsp:spPr>
        <a:xfrm>
          <a:off x="3019713" y="3300620"/>
          <a:ext cx="545041" cy="54504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7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77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8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8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1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0" y="6091132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6" y="6197993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 userDrawn="1"/>
        </p:nvSpPr>
        <p:spPr>
          <a:xfrm>
            <a:off x="1106492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2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 userDrawn="1"/>
        </p:nvSpPr>
        <p:spPr>
          <a:xfrm>
            <a:off x="2581070" y="6091138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1" y="6229620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 userDrawn="1"/>
        </p:nvSpPr>
        <p:spPr>
          <a:xfrm>
            <a:off x="1843768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3" y="6232755"/>
            <a:ext cx="283658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5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4269489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  <p:sldLayoutId id="2147483684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jpe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jpg"/><Relationship Id="rId2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1343" y="960009"/>
            <a:ext cx="7856126" cy="618564"/>
          </a:xfrm>
        </p:spPr>
        <p:txBody>
          <a:bodyPr/>
          <a:lstStyle/>
          <a:p>
            <a:r>
              <a:rPr lang="en-US" dirty="0"/>
              <a:t>Drive Marketing Analytics using Power BI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Vijay Ganesan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821342" y="2562351"/>
            <a:ext cx="4693050" cy="426958"/>
          </a:xfrm>
        </p:spPr>
        <p:txBody>
          <a:bodyPr/>
          <a:lstStyle/>
          <a:p>
            <a:r>
              <a:rPr lang="en-US" dirty="0"/>
              <a:t>Senior Business Development Manager - Europe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19/03/2019</a:t>
            </a:r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ETL Pipeline</a:t>
            </a:r>
            <a:endParaRPr lang="en-IN" dirty="0"/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F226103F-BD3A-4ABA-9657-452139E24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7" y="1824931"/>
            <a:ext cx="322729" cy="164592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1D49D8F-57A8-40C3-8182-3CA7C2F1A3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529" y="2146958"/>
            <a:ext cx="506554" cy="125416"/>
          </a:xfrm>
          <a:prstGeom prst="rect">
            <a:avLst/>
          </a:prstGeom>
        </p:spPr>
      </p:pic>
      <p:pic>
        <p:nvPicPr>
          <p:cNvPr id="12" name="Picture 11" descr="A close up of a basketball hoop&#10;&#10;Description generated with high confidence">
            <a:extLst>
              <a:ext uri="{FF2B5EF4-FFF2-40B4-BE49-F238E27FC236}">
                <a16:creationId xmlns:a16="http://schemas.microsoft.com/office/drawing/2014/main" id="{870B62C0-A060-48FF-96C9-372B972249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t="6645" r="13061" b="10333"/>
          <a:stretch/>
        </p:blipFill>
        <p:spPr>
          <a:xfrm>
            <a:off x="1083166" y="1690555"/>
            <a:ext cx="388171" cy="307303"/>
          </a:xfrm>
          <a:prstGeom prst="rect">
            <a:avLst/>
          </a:prstGeom>
        </p:spPr>
      </p:pic>
      <p:pic>
        <p:nvPicPr>
          <p:cNvPr id="14" name="Picture 1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736E6851-51BB-4FA9-8DA4-6C1B20E52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1" y="2140146"/>
            <a:ext cx="603504" cy="164592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CF213BD1-EB29-4985-8994-98793A392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9" y="1839563"/>
            <a:ext cx="641266" cy="164592"/>
          </a:xfrm>
          <a:prstGeom prst="rect">
            <a:avLst/>
          </a:prstGeom>
        </p:spPr>
      </p:pic>
      <p:pic>
        <p:nvPicPr>
          <p:cNvPr id="20" name="Picture 1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C9660796-62AA-47B3-9A9D-BA5196FF2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04" y="2050824"/>
            <a:ext cx="447677" cy="213230"/>
          </a:xfrm>
          <a:prstGeom prst="rect">
            <a:avLst/>
          </a:prstGeom>
        </p:spPr>
      </p:pic>
      <p:pic>
        <p:nvPicPr>
          <p:cNvPr id="30" name="Picture 29" descr="A white sign with black text&#10;&#10;Description generated with very high confidence">
            <a:extLst>
              <a:ext uri="{FF2B5EF4-FFF2-40B4-BE49-F238E27FC236}">
                <a16:creationId xmlns:a16="http://schemas.microsoft.com/office/drawing/2014/main" id="{23E6624E-418C-4204-84CC-B9996E124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1" y="3150558"/>
            <a:ext cx="27941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095086-7D27-4680-832D-A54BA8369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65" y="2791731"/>
            <a:ext cx="274320" cy="274320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59AAA3-2469-49BD-AAFD-BE4581CDB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952">
            <a:off x="635218" y="3162277"/>
            <a:ext cx="274320" cy="274320"/>
          </a:xfrm>
          <a:prstGeom prst="rect">
            <a:avLst/>
          </a:prstGeom>
        </p:spPr>
      </p:pic>
      <p:pic>
        <p:nvPicPr>
          <p:cNvPr id="38" name="Picture 3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4B0CB-E3D6-4A22-B96A-8D925B525B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1" y="2833106"/>
            <a:ext cx="274320" cy="274320"/>
          </a:xfrm>
          <a:prstGeom prst="rect">
            <a:avLst/>
          </a:prstGeom>
        </p:spPr>
      </p:pic>
      <p:pic>
        <p:nvPicPr>
          <p:cNvPr id="40" name="Picture 3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66F0AD3-A036-459B-85F9-308B7F81C3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5" y="2804971"/>
            <a:ext cx="274320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92E084-E5CD-4306-9123-16CC7C89A5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39" y="3116602"/>
            <a:ext cx="274320" cy="2743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4533AFF-7752-4A44-BDF9-CFAA3F6DD3B4}"/>
              </a:ext>
            </a:extLst>
          </p:cNvPr>
          <p:cNvSpPr txBox="1"/>
          <p:nvPr/>
        </p:nvSpPr>
        <p:spPr>
          <a:xfrm>
            <a:off x="387399" y="1335322"/>
            <a:ext cx="228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solidFill>
                  <a:schemeClr val="accent2">
                    <a:lumMod val="75000"/>
                  </a:schemeClr>
                </a:solidFill>
              </a:rPr>
              <a:t>On Premises Data</a:t>
            </a:r>
            <a:endParaRPr lang="en-IN" sz="1200" b="1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97E128-F893-4C0F-912E-EE96B2FCD6DD}"/>
              </a:ext>
            </a:extLst>
          </p:cNvPr>
          <p:cNvSpPr txBox="1"/>
          <p:nvPr/>
        </p:nvSpPr>
        <p:spPr>
          <a:xfrm>
            <a:off x="451251" y="2457099"/>
            <a:ext cx="228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solidFill>
                  <a:schemeClr val="accent2">
                    <a:lumMod val="75000"/>
                  </a:schemeClr>
                </a:solidFill>
              </a:rPr>
              <a:t>Personal Desktop</a:t>
            </a:r>
            <a:endParaRPr lang="en-IN" sz="1200" b="1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494DD16-A207-4840-A002-0AE14EB5CD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3" y="4320023"/>
            <a:ext cx="773912" cy="329686"/>
          </a:xfrm>
          <a:prstGeom prst="rect">
            <a:avLst/>
          </a:prstGeom>
        </p:spPr>
      </p:pic>
      <p:pic>
        <p:nvPicPr>
          <p:cNvPr id="56" name="Picture 55" descr="A close up of a sign&#10;&#10;Description generated with high confidence">
            <a:extLst>
              <a:ext uri="{FF2B5EF4-FFF2-40B4-BE49-F238E27FC236}">
                <a16:creationId xmlns:a16="http://schemas.microsoft.com/office/drawing/2014/main" id="{D072CBF3-631C-4A6D-9A1D-E498547A7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80" y="3937476"/>
            <a:ext cx="372999" cy="372999"/>
          </a:xfrm>
          <a:prstGeom prst="rect">
            <a:avLst/>
          </a:prstGeom>
        </p:spPr>
      </p:pic>
      <p:pic>
        <p:nvPicPr>
          <p:cNvPr id="58" name="Picture 57" descr="A close up of a logo&#10;&#10;Description generated with high confidence">
            <a:extLst>
              <a:ext uri="{FF2B5EF4-FFF2-40B4-BE49-F238E27FC236}">
                <a16:creationId xmlns:a16="http://schemas.microsoft.com/office/drawing/2014/main" id="{59EC2F83-D196-4012-981D-17FD2F8A2C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3" y="3880959"/>
            <a:ext cx="591791" cy="448056"/>
          </a:xfrm>
          <a:prstGeom prst="rect">
            <a:avLst/>
          </a:prstGeom>
        </p:spPr>
      </p:pic>
      <p:pic>
        <p:nvPicPr>
          <p:cNvPr id="60" name="Picture 5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FA8679-04FB-46F3-9565-2816C75B6F4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35395" r="7916" b="33750"/>
          <a:stretch/>
        </p:blipFill>
        <p:spPr>
          <a:xfrm>
            <a:off x="2067804" y="3936622"/>
            <a:ext cx="546615" cy="207407"/>
          </a:xfrm>
          <a:prstGeom prst="rect">
            <a:avLst/>
          </a:prstGeom>
        </p:spPr>
      </p:pic>
      <p:pic>
        <p:nvPicPr>
          <p:cNvPr id="62" name="Picture 61" descr="A close up of a sign&#10;&#10;Description generated with high confidence">
            <a:extLst>
              <a:ext uri="{FF2B5EF4-FFF2-40B4-BE49-F238E27FC236}">
                <a16:creationId xmlns:a16="http://schemas.microsoft.com/office/drawing/2014/main" id="{47691526-27E2-4C85-8BBC-03E04DCFAC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30" y="4294971"/>
            <a:ext cx="307777" cy="307777"/>
          </a:xfrm>
          <a:prstGeom prst="rect">
            <a:avLst/>
          </a:prstGeom>
        </p:spPr>
      </p:pic>
      <p:pic>
        <p:nvPicPr>
          <p:cNvPr id="64" name="Picture 6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75643BE-1DFC-4D3E-BF2E-2BE0D57824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3" y="3932280"/>
            <a:ext cx="457724" cy="321090"/>
          </a:xfrm>
          <a:prstGeom prst="rect">
            <a:avLst/>
          </a:prstGeom>
        </p:spPr>
      </p:pic>
      <p:pic>
        <p:nvPicPr>
          <p:cNvPr id="70" name="Picture 69" descr="A close up of a logo&#10;&#10;Description generated with high confidence">
            <a:extLst>
              <a:ext uri="{FF2B5EF4-FFF2-40B4-BE49-F238E27FC236}">
                <a16:creationId xmlns:a16="http://schemas.microsoft.com/office/drawing/2014/main" id="{54C48039-F015-44FD-BC37-807EF51C677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33385" r="3194" b="27797"/>
          <a:stretch/>
        </p:blipFill>
        <p:spPr>
          <a:xfrm>
            <a:off x="1574138" y="1711801"/>
            <a:ext cx="601733" cy="164592"/>
          </a:xfrm>
          <a:prstGeom prst="rect">
            <a:avLst/>
          </a:prstGeom>
        </p:spPr>
      </p:pic>
      <p:pic>
        <p:nvPicPr>
          <p:cNvPr id="71" name="Picture 70" descr="A close up of a logo&#10;&#10;Description generated with high confidence">
            <a:extLst>
              <a:ext uri="{FF2B5EF4-FFF2-40B4-BE49-F238E27FC236}">
                <a16:creationId xmlns:a16="http://schemas.microsoft.com/office/drawing/2014/main" id="{8800D64F-FC92-43EB-A316-37CB6E05CD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54" y="4317888"/>
            <a:ext cx="578084" cy="28904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2E6B132-E436-462F-8A37-98FA695B23AF}"/>
              </a:ext>
            </a:extLst>
          </p:cNvPr>
          <p:cNvSpPr txBox="1"/>
          <p:nvPr/>
        </p:nvSpPr>
        <p:spPr>
          <a:xfrm>
            <a:off x="461591" y="3607422"/>
            <a:ext cx="228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solidFill>
                  <a:schemeClr val="accent2">
                    <a:lumMod val="75000"/>
                  </a:schemeClr>
                </a:solidFill>
              </a:rPr>
              <a:t>Cloud Sources</a:t>
            </a:r>
            <a:endParaRPr lang="en-IN" sz="1200" b="1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FF215FBA-81E0-4263-9D3F-552BCE567A02}"/>
              </a:ext>
            </a:extLst>
          </p:cNvPr>
          <p:cNvSpPr/>
          <p:nvPr/>
        </p:nvSpPr>
        <p:spPr>
          <a:xfrm>
            <a:off x="3472400" y="2264054"/>
            <a:ext cx="1485258" cy="1642118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91D4DA7-C0EC-4CB2-BBF8-B3488FB9905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8283" y="1690555"/>
            <a:ext cx="2120897" cy="2284224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143395D-7A4E-4093-978B-6A7E7914B186}"/>
              </a:ext>
            </a:extLst>
          </p:cNvPr>
          <p:cNvSpPr/>
          <p:nvPr/>
        </p:nvSpPr>
        <p:spPr>
          <a:xfrm>
            <a:off x="9433979" y="1187853"/>
            <a:ext cx="2524598" cy="367861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04E2EE7-79B1-40BF-A627-6AFA9DAFDFEC}"/>
              </a:ext>
            </a:extLst>
          </p:cNvPr>
          <p:cNvSpPr/>
          <p:nvPr/>
        </p:nvSpPr>
        <p:spPr>
          <a:xfrm>
            <a:off x="329532" y="3880960"/>
            <a:ext cx="2312195" cy="74863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5791211-4179-416A-97D2-CFE895C40DDC}"/>
              </a:ext>
            </a:extLst>
          </p:cNvPr>
          <p:cNvSpPr/>
          <p:nvPr/>
        </p:nvSpPr>
        <p:spPr>
          <a:xfrm>
            <a:off x="203317" y="1187852"/>
            <a:ext cx="2524598" cy="367861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D94C91C-CDDC-4B33-AEF5-D808F5DEFA00}"/>
              </a:ext>
            </a:extLst>
          </p:cNvPr>
          <p:cNvSpPr/>
          <p:nvPr/>
        </p:nvSpPr>
        <p:spPr>
          <a:xfrm>
            <a:off x="324259" y="2742363"/>
            <a:ext cx="2312195" cy="74863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7E29E8F-99BC-40A0-98DB-C90E4B23B2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85" y="3115776"/>
            <a:ext cx="276619" cy="276619"/>
          </a:xfrm>
          <a:prstGeom prst="rect">
            <a:avLst/>
          </a:prstGeom>
        </p:spPr>
      </p:pic>
      <p:pic>
        <p:nvPicPr>
          <p:cNvPr id="89" name="Picture 8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F3E675-5931-4C9D-A84F-2A085E40F1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18" y="2799204"/>
            <a:ext cx="325516" cy="325516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97C1676-55CD-430A-B897-7EE727EDF162}"/>
              </a:ext>
            </a:extLst>
          </p:cNvPr>
          <p:cNvSpPr/>
          <p:nvPr/>
        </p:nvSpPr>
        <p:spPr>
          <a:xfrm>
            <a:off x="335007" y="1618660"/>
            <a:ext cx="2312195" cy="748638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332E528-8FB3-4B32-AA26-BDFC02EB3ED2}"/>
              </a:ext>
            </a:extLst>
          </p:cNvPr>
          <p:cNvSpPr/>
          <p:nvPr/>
        </p:nvSpPr>
        <p:spPr>
          <a:xfrm>
            <a:off x="3189664" y="1193667"/>
            <a:ext cx="5760285" cy="367861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EF5C794D-DC43-4919-AD72-0C467D079475}"/>
              </a:ext>
            </a:extLst>
          </p:cNvPr>
          <p:cNvSpPr/>
          <p:nvPr/>
        </p:nvSpPr>
        <p:spPr>
          <a:xfrm>
            <a:off x="9068198" y="2928891"/>
            <a:ext cx="274320" cy="27432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F6402F-227E-4EC7-A130-F5AC97A320F3}"/>
              </a:ext>
            </a:extLst>
          </p:cNvPr>
          <p:cNvSpPr txBox="1"/>
          <p:nvPr/>
        </p:nvSpPr>
        <p:spPr>
          <a:xfrm>
            <a:off x="3288999" y="2927316"/>
            <a:ext cx="179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/>
              <a:t>DW Staging Database</a:t>
            </a:r>
            <a:endParaRPr lang="en-IN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DC81B22-7D80-48E4-BB49-883D81EAD019}"/>
              </a:ext>
            </a:extLst>
          </p:cNvPr>
          <p:cNvSpPr txBox="1"/>
          <p:nvPr/>
        </p:nvSpPr>
        <p:spPr>
          <a:xfrm>
            <a:off x="3505548" y="4345133"/>
            <a:ext cx="171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solidFill>
                  <a:schemeClr val="accent2">
                    <a:lumMod val="75000"/>
                  </a:schemeClr>
                </a:solidFill>
              </a:rPr>
              <a:t>Staging ETL Data Acquisition </a:t>
            </a:r>
            <a:endParaRPr lang="en-IN" sz="1200" b="1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7165793-7209-4866-80D0-2A426192D0FA}"/>
              </a:ext>
            </a:extLst>
          </p:cNvPr>
          <p:cNvSpPr txBox="1"/>
          <p:nvPr/>
        </p:nvSpPr>
        <p:spPr>
          <a:xfrm>
            <a:off x="283328" y="781552"/>
            <a:ext cx="22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/>
              <a:t>Source Systems</a:t>
            </a:r>
            <a:endParaRPr lang="en-IN" b="1" i="1" u="sng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84CF1D-9772-48AE-8AD5-D25537434401}"/>
              </a:ext>
            </a:extLst>
          </p:cNvPr>
          <p:cNvSpPr txBox="1"/>
          <p:nvPr/>
        </p:nvSpPr>
        <p:spPr>
          <a:xfrm>
            <a:off x="4715991" y="783523"/>
            <a:ext cx="22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/>
              <a:t>Data Warehouse</a:t>
            </a:r>
            <a:endParaRPr lang="en-IN" b="1" i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1E5921B-0954-4897-A7D7-666B59830E52}"/>
              </a:ext>
            </a:extLst>
          </p:cNvPr>
          <p:cNvSpPr txBox="1"/>
          <p:nvPr/>
        </p:nvSpPr>
        <p:spPr>
          <a:xfrm>
            <a:off x="9545231" y="764571"/>
            <a:ext cx="22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/>
              <a:t>Reporting/Analytics</a:t>
            </a:r>
            <a:endParaRPr lang="en-IN" b="1" i="1" u="sng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4859A6-98B2-4C49-A257-FAD308D034C4}"/>
              </a:ext>
            </a:extLst>
          </p:cNvPr>
          <p:cNvSpPr txBox="1"/>
          <p:nvPr/>
        </p:nvSpPr>
        <p:spPr>
          <a:xfrm>
            <a:off x="5547407" y="2903600"/>
            <a:ext cx="110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Transform &amp; Load</a:t>
            </a:r>
            <a:endParaRPr lang="en-IN" dirty="0"/>
          </a:p>
        </p:txBody>
      </p:sp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DD773DC-DAAF-42BA-94E3-F830E9016DF5}"/>
              </a:ext>
            </a:extLst>
          </p:cNvPr>
          <p:cNvSpPr/>
          <p:nvPr/>
        </p:nvSpPr>
        <p:spPr>
          <a:xfrm>
            <a:off x="6771103" y="2842106"/>
            <a:ext cx="352043" cy="370105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2" name="Arrow: Curved Left 111">
            <a:extLst>
              <a:ext uri="{FF2B5EF4-FFF2-40B4-BE49-F238E27FC236}">
                <a16:creationId xmlns:a16="http://schemas.microsoft.com/office/drawing/2014/main" id="{40C05A90-2745-489E-B5C8-2C5E28ECE429}"/>
              </a:ext>
            </a:extLst>
          </p:cNvPr>
          <p:cNvSpPr/>
          <p:nvPr/>
        </p:nvSpPr>
        <p:spPr>
          <a:xfrm>
            <a:off x="6131006" y="2734098"/>
            <a:ext cx="557386" cy="873323"/>
          </a:xfrm>
          <a:prstGeom prst="curved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3" name="Arrow: Curved Right 112">
            <a:extLst>
              <a:ext uri="{FF2B5EF4-FFF2-40B4-BE49-F238E27FC236}">
                <a16:creationId xmlns:a16="http://schemas.microsoft.com/office/drawing/2014/main" id="{CF337314-5BB4-442E-836B-170B87426A4C}"/>
              </a:ext>
            </a:extLst>
          </p:cNvPr>
          <p:cNvSpPr/>
          <p:nvPr/>
        </p:nvSpPr>
        <p:spPr>
          <a:xfrm>
            <a:off x="5495510" y="2734097"/>
            <a:ext cx="504485" cy="873323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4" name="Arrow: Chevron 113">
            <a:extLst>
              <a:ext uri="{FF2B5EF4-FFF2-40B4-BE49-F238E27FC236}">
                <a16:creationId xmlns:a16="http://schemas.microsoft.com/office/drawing/2014/main" id="{47CE42E8-D966-497B-A33D-8AF48554DDF9}"/>
              </a:ext>
            </a:extLst>
          </p:cNvPr>
          <p:cNvSpPr/>
          <p:nvPr/>
        </p:nvSpPr>
        <p:spPr>
          <a:xfrm>
            <a:off x="5056365" y="2872823"/>
            <a:ext cx="352043" cy="370105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0E102309-85CE-4A5A-B1A4-E72D94F39BE5}"/>
              </a:ext>
            </a:extLst>
          </p:cNvPr>
          <p:cNvCxnSpPr>
            <a:cxnSpLocks/>
            <a:stCxn id="90" idx="3"/>
            <a:endCxn id="73" idx="1"/>
          </p:cNvCxnSpPr>
          <p:nvPr/>
        </p:nvCxnSpPr>
        <p:spPr>
          <a:xfrm>
            <a:off x="2647202" y="1992979"/>
            <a:ext cx="1567827" cy="271075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585B78F-F8C9-48B2-841E-3AD8D9E56A5F}"/>
              </a:ext>
            </a:extLst>
          </p:cNvPr>
          <p:cNvCxnSpPr>
            <a:cxnSpLocks/>
            <a:stCxn id="80" idx="3"/>
            <a:endCxn id="73" idx="3"/>
          </p:cNvCxnSpPr>
          <p:nvPr/>
        </p:nvCxnSpPr>
        <p:spPr>
          <a:xfrm flipV="1">
            <a:off x="2641727" y="3906172"/>
            <a:ext cx="1573302" cy="34910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BDA237C6-06D0-4F9A-9379-6DE9F9C00494}"/>
              </a:ext>
            </a:extLst>
          </p:cNvPr>
          <p:cNvSpPr/>
          <p:nvPr/>
        </p:nvSpPr>
        <p:spPr>
          <a:xfrm>
            <a:off x="7226244" y="2264054"/>
            <a:ext cx="1485258" cy="1642118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E7F447-23DE-4631-9B6F-8098F5CF32EE}"/>
              </a:ext>
            </a:extLst>
          </p:cNvPr>
          <p:cNvSpPr txBox="1"/>
          <p:nvPr/>
        </p:nvSpPr>
        <p:spPr>
          <a:xfrm>
            <a:off x="7099643" y="2872823"/>
            <a:ext cx="179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 i="1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Reporting </a:t>
            </a:r>
          </a:p>
          <a:p>
            <a:r>
              <a:rPr lang="en-US" dirty="0"/>
              <a:t>Database</a:t>
            </a:r>
            <a:endParaRPr lang="en-IN" dirty="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151A78E-753B-4A2B-8243-46935666F832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636454" y="3115776"/>
            <a:ext cx="835946" cy="90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4F1D2A0-9C68-4327-A323-81CFDCD34F1C}"/>
              </a:ext>
            </a:extLst>
          </p:cNvPr>
          <p:cNvSpPr txBox="1"/>
          <p:nvPr/>
        </p:nvSpPr>
        <p:spPr>
          <a:xfrm>
            <a:off x="3071415" y="1773825"/>
            <a:ext cx="110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Extract</a:t>
            </a:r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29ACC77-CD51-4CEA-8D27-2CEE46787517}"/>
              </a:ext>
            </a:extLst>
          </p:cNvPr>
          <p:cNvSpPr txBox="1"/>
          <p:nvPr/>
        </p:nvSpPr>
        <p:spPr>
          <a:xfrm>
            <a:off x="3179858" y="4000031"/>
            <a:ext cx="110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 u="sng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Extract</a:t>
            </a:r>
            <a:endParaRPr lang="en-IN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32EC0F3-E0AA-4B3D-9647-002610585558}"/>
              </a:ext>
            </a:extLst>
          </p:cNvPr>
          <p:cNvSpPr txBox="1"/>
          <p:nvPr/>
        </p:nvSpPr>
        <p:spPr>
          <a:xfrm>
            <a:off x="7109773" y="4308007"/>
            <a:ext cx="171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u="sng" dirty="0">
                <a:solidFill>
                  <a:schemeClr val="accent2">
                    <a:lumMod val="75000"/>
                  </a:schemeClr>
                </a:solidFill>
              </a:rPr>
              <a:t>Fina ETL Data Integration </a:t>
            </a:r>
            <a:endParaRPr lang="en-IN" sz="1200" b="1" i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8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Lead Scoring and Marketing Effectiveness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E8803-4640-4704-822F-7300EC3D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0" y="2365832"/>
            <a:ext cx="7205991" cy="3716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B6F065-B38B-4FC9-986C-97B92ACF1746}"/>
              </a:ext>
            </a:extLst>
          </p:cNvPr>
          <p:cNvSpPr/>
          <p:nvPr/>
        </p:nvSpPr>
        <p:spPr>
          <a:xfrm>
            <a:off x="348623" y="2322326"/>
            <a:ext cx="7368989" cy="384585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F3B5-9563-45CC-B25B-B3A12231C31D}"/>
              </a:ext>
            </a:extLst>
          </p:cNvPr>
          <p:cNvSpPr txBox="1"/>
          <p:nvPr/>
        </p:nvSpPr>
        <p:spPr>
          <a:xfrm>
            <a:off x="281388" y="1968221"/>
            <a:ext cx="278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247E87-C0C4-40FC-B6DE-5D64BE9EFBDF}"/>
              </a:ext>
            </a:extLst>
          </p:cNvPr>
          <p:cNvGrpSpPr/>
          <p:nvPr/>
        </p:nvGrpSpPr>
        <p:grpSpPr>
          <a:xfrm>
            <a:off x="299314" y="793845"/>
            <a:ext cx="7364506" cy="962873"/>
            <a:chOff x="1013009" y="1066801"/>
            <a:chExt cx="7364506" cy="9628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949BCE-0A9D-4F53-AD89-9CEEA194D965}"/>
                </a:ext>
              </a:extLst>
            </p:cNvPr>
            <p:cNvSpPr txBox="1"/>
            <p:nvPr/>
          </p:nvSpPr>
          <p:spPr>
            <a:xfrm>
              <a:off x="1035424" y="1411941"/>
              <a:ext cx="7342091" cy="61773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/>
                <a:t>To build Marketing effectiveness dashboard to assess the performance of the campaigns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/>
                <a:t>To build a recommendation engine to identify the best set of targets for every campaign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16009-34E1-44D9-9EF4-958D88F183C7}"/>
                </a:ext>
              </a:extLst>
            </p:cNvPr>
            <p:cNvSpPr txBox="1"/>
            <p:nvPr/>
          </p:nvSpPr>
          <p:spPr>
            <a:xfrm>
              <a:off x="1013009" y="1066801"/>
              <a:ext cx="2783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Objective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122542-FAE0-4EDD-B369-E83CCAA4FD82}"/>
              </a:ext>
            </a:extLst>
          </p:cNvPr>
          <p:cNvSpPr txBox="1"/>
          <p:nvPr/>
        </p:nvSpPr>
        <p:spPr>
          <a:xfrm>
            <a:off x="8404853" y="1261495"/>
            <a:ext cx="3233179" cy="3886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Improve overall lead conversion through effective targeting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Reduce over/under communication with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Recommend appropriate products to clients for cross-sell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Identify the most suitable mode of communication for targeting individual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Analyse the pre/post campaign performance to track the success of the campaigns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Single source of truth to track all digital metrics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64333F-378C-4D9B-AAE1-B65FF206AC6C}"/>
              </a:ext>
            </a:extLst>
          </p:cNvPr>
          <p:cNvSpPr txBox="1"/>
          <p:nvPr/>
        </p:nvSpPr>
        <p:spPr>
          <a:xfrm>
            <a:off x="8356953" y="947733"/>
            <a:ext cx="297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Business Benefits</a:t>
            </a:r>
          </a:p>
        </p:txBody>
      </p:sp>
    </p:spTree>
    <p:extLst>
      <p:ext uri="{BB962C8B-B14F-4D97-AF65-F5344CB8AC3E}">
        <p14:creationId xmlns:p14="http://schemas.microsoft.com/office/powerpoint/2010/main" val="99982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B1524E7E-D3D2-4BCA-B260-B8782699D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874" y="766539"/>
            <a:ext cx="11264173" cy="22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Context &amp; Objective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1657E-9D05-4328-B48A-119F75EFFFED}"/>
              </a:ext>
            </a:extLst>
          </p:cNvPr>
          <p:cNvSpPr/>
          <p:nvPr/>
        </p:nvSpPr>
        <p:spPr>
          <a:xfrm>
            <a:off x="2319925" y="1464747"/>
            <a:ext cx="9220034" cy="705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Client’s marketing team wanted to build a Centralized Marketing Information System to measure Marketing KPIs </a:t>
            </a:r>
            <a:r>
              <a:rPr lang="en-US" sz="1400" dirty="0">
                <a:ea typeface="Arial" panose="020B0604020202020204" pitchFamily="34" charset="0"/>
                <a:cs typeface="Arial" panose="020B0604020202020204" pitchFamily="34" charset="0"/>
              </a:rPr>
              <a:t>from a range of marketing activities</a:t>
            </a: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 across different channels. 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31D63E-E1FE-41CF-88C9-57EBC5799208}"/>
              </a:ext>
            </a:extLst>
          </p:cNvPr>
          <p:cNvSpPr/>
          <p:nvPr/>
        </p:nvSpPr>
        <p:spPr>
          <a:xfrm>
            <a:off x="128337" y="1516627"/>
            <a:ext cx="6096000" cy="637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7400" marR="0"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Business</a:t>
            </a:r>
            <a:endParaRPr lang="en-IN" sz="1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38200" marR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</a:t>
            </a:r>
            <a:endParaRPr lang="en-IN" sz="1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A00E9-6F26-498E-9E62-47D07B8A8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874" y="3429000"/>
            <a:ext cx="11264173" cy="22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548407-723A-49A7-B238-355A1B9B3EA2}"/>
              </a:ext>
            </a:extLst>
          </p:cNvPr>
          <p:cNvSpPr/>
          <p:nvPr/>
        </p:nvSpPr>
        <p:spPr>
          <a:xfrm>
            <a:off x="2319925" y="3561373"/>
            <a:ext cx="9123613" cy="20226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1600" marR="5715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LatentView built a centralized visualization &amp; analytic solution framework encompassing the integration of all business metrics into a fully automated and consolidated dashboard. The work scope included :</a:t>
            </a:r>
          </a:p>
          <a:p>
            <a:pPr marL="730250" marR="57150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Gathering Business Requirement &amp; Data Understanding </a:t>
            </a:r>
          </a:p>
          <a:p>
            <a:pPr marL="730250" marR="57150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Development of data pipelines, processing of data &amp; creating centralized dashboard </a:t>
            </a:r>
          </a:p>
          <a:p>
            <a:pPr marL="730250" marR="57150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Enabling transparency of refreshed data, date refreshed &amp; broken pipelines, if any</a:t>
            </a:r>
          </a:p>
          <a:p>
            <a:pPr marL="730250" marR="57150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a typeface="Arial" panose="020B0604020202020204" pitchFamily="34" charset="0"/>
                <a:cs typeface="Arial" panose="020B0604020202020204" pitchFamily="34" charset="0"/>
              </a:rPr>
              <a:t>Full/Partial automation of the end to end work flow</a:t>
            </a:r>
            <a:r>
              <a:rPr lang="en-IN" sz="1400" dirty="0"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EF3B5-C034-4ACF-9A21-09AD005409AB}"/>
              </a:ext>
            </a:extLst>
          </p:cNvPr>
          <p:cNvSpPr/>
          <p:nvPr/>
        </p:nvSpPr>
        <p:spPr>
          <a:xfrm>
            <a:off x="128337" y="4138161"/>
            <a:ext cx="186576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0" marR="0">
              <a:spcBef>
                <a:spcPts val="0"/>
              </a:spcBef>
              <a:spcAft>
                <a:spcPts val="0"/>
              </a:spcAft>
            </a:pPr>
            <a:r>
              <a:rPr lang="en-IN" sz="175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Objectives</a:t>
            </a:r>
            <a:endParaRPr lang="en-IN" sz="1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2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EC15A4-8770-4C5B-A5A2-837D9BC783A0}"/>
              </a:ext>
            </a:extLst>
          </p:cNvPr>
          <p:cNvSpPr/>
          <p:nvPr/>
        </p:nvSpPr>
        <p:spPr bwMode="auto">
          <a:xfrm>
            <a:off x="1845948" y="1321566"/>
            <a:ext cx="9229586" cy="139007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4" name="TextBox 76">
            <a:extLst>
              <a:ext uri="{FF2B5EF4-FFF2-40B4-BE49-F238E27FC236}">
                <a16:creationId xmlns:a16="http://schemas.microsoft.com/office/drawing/2014/main" id="{F96DD5CD-F15E-41CB-93AC-E260AA875247}"/>
              </a:ext>
            </a:extLst>
          </p:cNvPr>
          <p:cNvSpPr txBox="1"/>
          <p:nvPr/>
        </p:nvSpPr>
        <p:spPr>
          <a:xfrm>
            <a:off x="44007" y="1666897"/>
            <a:ext cx="180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/>
              <a:t>Data Layer</a:t>
            </a:r>
          </a:p>
          <a:p>
            <a:pPr algn="ctr"/>
            <a:r>
              <a:rPr lang="en-GB" sz="1200" b="1" dirty="0"/>
              <a:t>Multiple data sources</a:t>
            </a:r>
          </a:p>
        </p:txBody>
      </p:sp>
      <p:sp>
        <p:nvSpPr>
          <p:cNvPr id="5" name="TextBox 86">
            <a:extLst>
              <a:ext uri="{FF2B5EF4-FFF2-40B4-BE49-F238E27FC236}">
                <a16:creationId xmlns:a16="http://schemas.microsoft.com/office/drawing/2014/main" id="{A422912E-812E-4E9E-911A-90369C777A79}"/>
              </a:ext>
            </a:extLst>
          </p:cNvPr>
          <p:cNvSpPr txBox="1"/>
          <p:nvPr/>
        </p:nvSpPr>
        <p:spPr>
          <a:xfrm>
            <a:off x="168999" y="3538659"/>
            <a:ext cx="32226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/>
              <a:t>Cloud Layer / Server Layer</a:t>
            </a:r>
          </a:p>
          <a:p>
            <a:pPr algn="ctr"/>
            <a:r>
              <a:rPr lang="en-GB" sz="1200" b="1" dirty="0"/>
              <a:t>Faster centralized access based on data &amp; technology complexity</a:t>
            </a:r>
            <a:endParaRPr lang="en-GB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DBF13-45F1-4633-9DC1-CB73430A4480}"/>
              </a:ext>
            </a:extLst>
          </p:cNvPr>
          <p:cNvSpPr/>
          <p:nvPr/>
        </p:nvSpPr>
        <p:spPr bwMode="auto">
          <a:xfrm>
            <a:off x="5789391" y="5154969"/>
            <a:ext cx="3930555" cy="139007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</a:endParaRPr>
          </a:p>
        </p:txBody>
      </p:sp>
      <p:sp>
        <p:nvSpPr>
          <p:cNvPr id="7" name="TextBox 88">
            <a:extLst>
              <a:ext uri="{FF2B5EF4-FFF2-40B4-BE49-F238E27FC236}">
                <a16:creationId xmlns:a16="http://schemas.microsoft.com/office/drawing/2014/main" id="{6BAAA86E-C372-4D9E-914D-47DCDCFDEB85}"/>
              </a:ext>
            </a:extLst>
          </p:cNvPr>
          <p:cNvSpPr txBox="1"/>
          <p:nvPr/>
        </p:nvSpPr>
        <p:spPr>
          <a:xfrm>
            <a:off x="3991116" y="5500662"/>
            <a:ext cx="1525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/>
              <a:t>Reporting Layer</a:t>
            </a:r>
          </a:p>
          <a:p>
            <a:pPr algn="ctr"/>
            <a:r>
              <a:rPr lang="en-GB" sz="1200" b="1" dirty="0"/>
              <a:t>Power BI / Others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9A610-AFB9-4175-9D3B-3B94CECFF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87" y="1433285"/>
            <a:ext cx="1476375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92508-49B8-4E2C-89A8-E9555457B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50" y="2034947"/>
            <a:ext cx="1620244" cy="426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28FDA-560E-488A-BBFB-3E78DC8ECB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7" y="2166027"/>
            <a:ext cx="1161109" cy="4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8A290-03DB-4DDE-967A-A5DB9D15F2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72" y="1619495"/>
            <a:ext cx="965562" cy="57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71E034-9079-4402-B29C-894A65DA73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56" y="1391947"/>
            <a:ext cx="680058" cy="472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84C4B7-3F07-47C6-AAC9-46A971C588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53" y="2020742"/>
            <a:ext cx="1473509" cy="494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5ABA1-0069-40AB-A108-C8DF7E6031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72" y="1364317"/>
            <a:ext cx="893984" cy="893984"/>
          </a:xfrm>
          <a:prstGeom prst="rect">
            <a:avLst/>
          </a:prstGeom>
        </p:spPr>
      </p:pic>
      <p:pic>
        <p:nvPicPr>
          <p:cNvPr id="15" name="Picture 14" descr="Image result for data icon">
            <a:extLst>
              <a:ext uri="{FF2B5EF4-FFF2-40B4-BE49-F238E27FC236}">
                <a16:creationId xmlns:a16="http://schemas.microsoft.com/office/drawing/2014/main" id="{C7F8779F-B8F5-416B-875F-A301F044C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68" y="1433285"/>
            <a:ext cx="844774" cy="80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27259031-B45C-4C15-947D-3CA521746A13}"/>
              </a:ext>
            </a:extLst>
          </p:cNvPr>
          <p:cNvSpPr txBox="1"/>
          <p:nvPr/>
        </p:nvSpPr>
        <p:spPr>
          <a:xfrm>
            <a:off x="1948172" y="2267236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Server / Flat files / CRM</a:t>
            </a:r>
          </a:p>
        </p:txBody>
      </p:sp>
      <p:sp>
        <p:nvSpPr>
          <p:cNvPr id="17" name="TextBox 91">
            <a:extLst>
              <a:ext uri="{FF2B5EF4-FFF2-40B4-BE49-F238E27FC236}">
                <a16:creationId xmlns:a16="http://schemas.microsoft.com/office/drawing/2014/main" id="{455D93DA-4E0A-4238-8158-609C380CE0C8}"/>
              </a:ext>
            </a:extLst>
          </p:cNvPr>
          <p:cNvSpPr txBox="1"/>
          <p:nvPr/>
        </p:nvSpPr>
        <p:spPr>
          <a:xfrm>
            <a:off x="4746705" y="1559175"/>
            <a:ext cx="1055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Websites</a:t>
            </a:r>
          </a:p>
        </p:txBody>
      </p:sp>
      <p:sp>
        <p:nvSpPr>
          <p:cNvPr id="18" name="TextBox 92">
            <a:extLst>
              <a:ext uri="{FF2B5EF4-FFF2-40B4-BE49-F238E27FC236}">
                <a16:creationId xmlns:a16="http://schemas.microsoft.com/office/drawing/2014/main" id="{E3F837AF-80E1-4670-82B3-59CCD8780674}"/>
              </a:ext>
            </a:extLst>
          </p:cNvPr>
          <p:cNvSpPr txBox="1"/>
          <p:nvPr/>
        </p:nvSpPr>
        <p:spPr>
          <a:xfrm>
            <a:off x="6304755" y="18502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Email</a:t>
            </a:r>
          </a:p>
        </p:txBody>
      </p:sp>
      <p:sp>
        <p:nvSpPr>
          <p:cNvPr id="19" name="TextBox 96">
            <a:extLst>
              <a:ext uri="{FF2B5EF4-FFF2-40B4-BE49-F238E27FC236}">
                <a16:creationId xmlns:a16="http://schemas.microsoft.com/office/drawing/2014/main" id="{4EF9DFB4-08FC-4368-A1F2-060039653DDB}"/>
              </a:ext>
            </a:extLst>
          </p:cNvPr>
          <p:cNvSpPr txBox="1"/>
          <p:nvPr/>
        </p:nvSpPr>
        <p:spPr>
          <a:xfrm>
            <a:off x="8089645" y="131396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Social</a:t>
            </a:r>
          </a:p>
        </p:txBody>
      </p:sp>
      <p:sp>
        <p:nvSpPr>
          <p:cNvPr id="20" name="TextBox 97">
            <a:extLst>
              <a:ext uri="{FF2B5EF4-FFF2-40B4-BE49-F238E27FC236}">
                <a16:creationId xmlns:a16="http://schemas.microsoft.com/office/drawing/2014/main" id="{7CA3EFEB-ED68-457B-8814-CEB0ED70D1D8}"/>
              </a:ext>
            </a:extLst>
          </p:cNvPr>
          <p:cNvSpPr txBox="1"/>
          <p:nvPr/>
        </p:nvSpPr>
        <p:spPr>
          <a:xfrm>
            <a:off x="9888409" y="2383254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Webcasts</a:t>
            </a:r>
          </a:p>
        </p:txBody>
      </p:sp>
      <p:sp>
        <p:nvSpPr>
          <p:cNvPr id="21" name="TextBox 98">
            <a:extLst>
              <a:ext uri="{FF2B5EF4-FFF2-40B4-BE49-F238E27FC236}">
                <a16:creationId xmlns:a16="http://schemas.microsoft.com/office/drawing/2014/main" id="{FBF49DD1-5DD2-444D-8FEC-C9214586581B}"/>
              </a:ext>
            </a:extLst>
          </p:cNvPr>
          <p:cNvSpPr txBox="1"/>
          <p:nvPr/>
        </p:nvSpPr>
        <p:spPr>
          <a:xfrm>
            <a:off x="10254540" y="1289577"/>
            <a:ext cx="82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Search</a:t>
            </a:r>
          </a:p>
        </p:txBody>
      </p:sp>
      <p:sp>
        <p:nvSpPr>
          <p:cNvPr id="22" name="Up-Down Arrow 99">
            <a:extLst>
              <a:ext uri="{FF2B5EF4-FFF2-40B4-BE49-F238E27FC236}">
                <a16:creationId xmlns:a16="http://schemas.microsoft.com/office/drawing/2014/main" id="{FFC8D0F1-A55F-4D73-ADF6-28ACF22A9B70}"/>
              </a:ext>
            </a:extLst>
          </p:cNvPr>
          <p:cNvSpPr/>
          <p:nvPr/>
        </p:nvSpPr>
        <p:spPr>
          <a:xfrm>
            <a:off x="6134199" y="2793530"/>
            <a:ext cx="45719" cy="2889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3" name="Up-Down Arrow 100">
            <a:extLst>
              <a:ext uri="{FF2B5EF4-FFF2-40B4-BE49-F238E27FC236}">
                <a16:creationId xmlns:a16="http://schemas.microsoft.com/office/drawing/2014/main" id="{81C7E50C-6CB1-4568-B455-5342EE9402B9}"/>
              </a:ext>
            </a:extLst>
          </p:cNvPr>
          <p:cNvSpPr/>
          <p:nvPr/>
        </p:nvSpPr>
        <p:spPr>
          <a:xfrm>
            <a:off x="7970583" y="4751766"/>
            <a:ext cx="45719" cy="2889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D062AF2-774A-4D63-8FCB-909377C5B5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r="23807"/>
          <a:stretch/>
        </p:blipFill>
        <p:spPr>
          <a:xfrm>
            <a:off x="7382317" y="5357228"/>
            <a:ext cx="911755" cy="705787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175CF1F-8607-457B-B3DD-338A81A49A01}"/>
              </a:ext>
            </a:extLst>
          </p:cNvPr>
          <p:cNvSpPr txBox="1"/>
          <p:nvPr/>
        </p:nvSpPr>
        <p:spPr>
          <a:xfrm>
            <a:off x="5773979" y="5614854"/>
            <a:ext cx="1471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Lead generation model</a:t>
            </a:r>
          </a:p>
        </p:txBody>
      </p:sp>
      <p:sp>
        <p:nvSpPr>
          <p:cNvPr id="26" name="TextBox 102">
            <a:extLst>
              <a:ext uri="{FF2B5EF4-FFF2-40B4-BE49-F238E27FC236}">
                <a16:creationId xmlns:a16="http://schemas.microsoft.com/office/drawing/2014/main" id="{E07776BD-1D82-4A69-9B61-CC1A21AAD380}"/>
              </a:ext>
            </a:extLst>
          </p:cNvPr>
          <p:cNvSpPr txBox="1"/>
          <p:nvPr/>
        </p:nvSpPr>
        <p:spPr>
          <a:xfrm>
            <a:off x="6304981" y="5280923"/>
            <a:ext cx="1029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Marketing KPIs</a:t>
            </a:r>
          </a:p>
        </p:txBody>
      </p:sp>
      <p:sp>
        <p:nvSpPr>
          <p:cNvPr id="27" name="TextBox 103">
            <a:extLst>
              <a:ext uri="{FF2B5EF4-FFF2-40B4-BE49-F238E27FC236}">
                <a16:creationId xmlns:a16="http://schemas.microsoft.com/office/drawing/2014/main" id="{90AD8473-579F-4C7B-8DE8-605FE22632C9}"/>
              </a:ext>
            </a:extLst>
          </p:cNvPr>
          <p:cNvSpPr txBox="1"/>
          <p:nvPr/>
        </p:nvSpPr>
        <p:spPr>
          <a:xfrm>
            <a:off x="8290530" y="5249352"/>
            <a:ext cx="12394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Campaign Tracking</a:t>
            </a:r>
          </a:p>
        </p:txBody>
      </p:sp>
      <p:sp>
        <p:nvSpPr>
          <p:cNvPr id="28" name="TextBox 104">
            <a:extLst>
              <a:ext uri="{FF2B5EF4-FFF2-40B4-BE49-F238E27FC236}">
                <a16:creationId xmlns:a16="http://schemas.microsoft.com/office/drawing/2014/main" id="{1A03EC2B-1A7A-4EB5-95F7-DD96E109A557}"/>
              </a:ext>
            </a:extLst>
          </p:cNvPr>
          <p:cNvSpPr txBox="1"/>
          <p:nvPr/>
        </p:nvSpPr>
        <p:spPr>
          <a:xfrm>
            <a:off x="8558765" y="5606053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Digital dashboards</a:t>
            </a:r>
          </a:p>
        </p:txBody>
      </p:sp>
      <p:sp>
        <p:nvSpPr>
          <p:cNvPr id="29" name="TextBox 107">
            <a:extLst>
              <a:ext uri="{FF2B5EF4-FFF2-40B4-BE49-F238E27FC236}">
                <a16:creationId xmlns:a16="http://schemas.microsoft.com/office/drawing/2014/main" id="{54361843-C0AA-4B95-9F86-54814826BBE6}"/>
              </a:ext>
            </a:extLst>
          </p:cNvPr>
          <p:cNvSpPr txBox="1"/>
          <p:nvPr/>
        </p:nvSpPr>
        <p:spPr>
          <a:xfrm>
            <a:off x="6919641" y="6304621"/>
            <a:ext cx="1955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Audience targeting - Campaigns</a:t>
            </a:r>
          </a:p>
        </p:txBody>
      </p:sp>
      <p:sp>
        <p:nvSpPr>
          <p:cNvPr id="30" name="TextBox 113">
            <a:extLst>
              <a:ext uri="{FF2B5EF4-FFF2-40B4-BE49-F238E27FC236}">
                <a16:creationId xmlns:a16="http://schemas.microsoft.com/office/drawing/2014/main" id="{15D7BB31-D1F5-4818-9850-F0062EEBF59D}"/>
              </a:ext>
            </a:extLst>
          </p:cNvPr>
          <p:cNvSpPr txBox="1"/>
          <p:nvPr/>
        </p:nvSpPr>
        <p:spPr>
          <a:xfrm>
            <a:off x="8186497" y="5917094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Retention Model</a:t>
            </a:r>
          </a:p>
        </p:txBody>
      </p:sp>
      <p:sp>
        <p:nvSpPr>
          <p:cNvPr id="31" name="TextBox 114">
            <a:extLst>
              <a:ext uri="{FF2B5EF4-FFF2-40B4-BE49-F238E27FC236}">
                <a16:creationId xmlns:a16="http://schemas.microsoft.com/office/drawing/2014/main" id="{907A7B41-8910-4957-A3D7-3CFDC103C4A9}"/>
              </a:ext>
            </a:extLst>
          </p:cNvPr>
          <p:cNvSpPr txBox="1"/>
          <p:nvPr/>
        </p:nvSpPr>
        <p:spPr>
          <a:xfrm>
            <a:off x="6179918" y="5948785"/>
            <a:ext cx="1309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/>
              <a:t>Reputation Tracking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634440-1FE3-4C5D-9278-97958DAC4E41}"/>
              </a:ext>
            </a:extLst>
          </p:cNvPr>
          <p:cNvSpPr/>
          <p:nvPr/>
        </p:nvSpPr>
        <p:spPr>
          <a:xfrm>
            <a:off x="569319" y="677027"/>
            <a:ext cx="10940304" cy="491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chemeClr val="tx1"/>
                </a:solidFill>
              </a:rPr>
              <a:t>Data Labs “a combination of technology, data and people that will enable growth in next-generation reporting, provide an information edge in traditional business models, and support analytics in other business areas”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A56FFA-608B-493E-8B52-8D5E51D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69" y="3475092"/>
            <a:ext cx="431828" cy="4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0AA638-26D8-4685-A728-D70C857273D9}"/>
              </a:ext>
            </a:extLst>
          </p:cNvPr>
          <p:cNvSpPr/>
          <p:nvPr/>
        </p:nvSpPr>
        <p:spPr>
          <a:xfrm>
            <a:off x="3419533" y="3173746"/>
            <a:ext cx="983448" cy="1497426"/>
          </a:xfrm>
          <a:prstGeom prst="rect">
            <a:avLst/>
          </a:prstGeom>
          <a:solidFill>
            <a:srgbClr val="FFFFFF">
              <a:lumMod val="50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DataLabs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2F7FB85-18AB-4C7F-9953-24428A2D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06" y="3475092"/>
            <a:ext cx="431828" cy="4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E6A05B-EAD9-4CA3-9795-9A5876F3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983" y="3468892"/>
            <a:ext cx="431828" cy="4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749406-FA01-4FDF-8376-0A8A2E31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12" y="3475092"/>
            <a:ext cx="431828" cy="4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0B7BA3-BB38-43EE-BF48-7435263E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13" y="3468892"/>
            <a:ext cx="431828" cy="4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025A4DCE-DF2B-4B0F-B482-0B95EF23B3B1}"/>
              </a:ext>
            </a:extLst>
          </p:cNvPr>
          <p:cNvSpPr txBox="1"/>
          <p:nvPr/>
        </p:nvSpPr>
        <p:spPr>
          <a:xfrm>
            <a:off x="4396607" y="3228440"/>
            <a:ext cx="206328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GB" sz="1000" b="1" dirty="0">
                <a:solidFill>
                  <a:srgbClr val="FFFFFF">
                    <a:lumMod val="50000"/>
                  </a:srgbClr>
                </a:solidFill>
                <a:latin typeface="Arial"/>
                <a:cs typeface="Arial" pitchFamily="34" charset="0"/>
              </a:rPr>
              <a:t>Distributed data storage and computing, horizontally scalable to deal with increasing data volumes and analytical needs, and with a range of modern analytical tools available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C0EB417-7458-44AC-B4C0-73BCACC97F9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/>
          <a:stretch/>
        </p:blipFill>
        <p:spPr>
          <a:xfrm>
            <a:off x="9622914" y="3308135"/>
            <a:ext cx="1686410" cy="90052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2A2305E-D0C1-48F3-8842-6C8CCD315C78}"/>
              </a:ext>
            </a:extLst>
          </p:cNvPr>
          <p:cNvSpPr/>
          <p:nvPr/>
        </p:nvSpPr>
        <p:spPr>
          <a:xfrm>
            <a:off x="4459872" y="4247208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kern="0" dirty="0">
                <a:solidFill>
                  <a:srgbClr val="FFFFFF"/>
                </a:solidFill>
                <a:latin typeface="Arial"/>
                <a:cs typeface="Arial" pitchFamily="34" charset="0"/>
              </a:rPr>
              <a:t>Data profiling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7C9622-059A-4AA3-AD26-38451A273C37}"/>
              </a:ext>
            </a:extLst>
          </p:cNvPr>
          <p:cNvSpPr/>
          <p:nvPr/>
        </p:nvSpPr>
        <p:spPr>
          <a:xfrm>
            <a:off x="5510058" y="4232460"/>
            <a:ext cx="1058827" cy="278559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kern="0" dirty="0">
                <a:solidFill>
                  <a:srgbClr val="FFFFFF"/>
                </a:solidFill>
                <a:latin typeface="Arial"/>
                <a:cs typeface="Arial" pitchFamily="34" charset="0"/>
              </a:rPr>
              <a:t>Data blending and wrangling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CE7A6D-EEF6-4064-82E6-884630800147}"/>
              </a:ext>
            </a:extLst>
          </p:cNvPr>
          <p:cNvSpPr/>
          <p:nvPr/>
        </p:nvSpPr>
        <p:spPr>
          <a:xfrm>
            <a:off x="6659579" y="4247207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b="1" kern="0" dirty="0">
                <a:solidFill>
                  <a:srgbClr val="FFFFFF"/>
                </a:solidFill>
                <a:latin typeface="Arial"/>
                <a:cs typeface="Arial" pitchFamily="34" charset="0"/>
              </a:rPr>
              <a:t>Data exploration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6D5485-C1E6-4BEC-BDF6-8FD98A5AC129}"/>
              </a:ext>
            </a:extLst>
          </p:cNvPr>
          <p:cNvSpPr/>
          <p:nvPr/>
        </p:nvSpPr>
        <p:spPr>
          <a:xfrm>
            <a:off x="7709886" y="4247207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Data visualisation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3002DA-07CD-404C-A103-9BFCCA1E3FFA}"/>
              </a:ext>
            </a:extLst>
          </p:cNvPr>
          <p:cNvSpPr/>
          <p:nvPr/>
        </p:nvSpPr>
        <p:spPr>
          <a:xfrm>
            <a:off x="8772641" y="4249235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Model development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FD1878-FD4A-4A62-B13A-BD2781CEF448}"/>
              </a:ext>
            </a:extLst>
          </p:cNvPr>
          <p:cNvSpPr/>
          <p:nvPr/>
        </p:nvSpPr>
        <p:spPr>
          <a:xfrm>
            <a:off x="9834914" y="4245510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Stream</a:t>
            </a:r>
            <a:r>
              <a:rPr kumimoji="0" lang="en-GB" sz="10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analytics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1237B-3CDD-4098-B8F0-534CB09F106A}"/>
              </a:ext>
            </a:extLst>
          </p:cNvPr>
          <p:cNvSpPr/>
          <p:nvPr/>
        </p:nvSpPr>
        <p:spPr>
          <a:xfrm>
            <a:off x="10885702" y="4250605"/>
            <a:ext cx="949834" cy="270583"/>
          </a:xfrm>
          <a:prstGeom prst="rect">
            <a:avLst/>
          </a:prstGeom>
          <a:solidFill>
            <a:srgbClr val="005A96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Indexing and search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917D99-3F27-46A6-BA95-193BFA958961}"/>
              </a:ext>
            </a:extLst>
          </p:cNvPr>
          <p:cNvSpPr/>
          <p:nvPr/>
        </p:nvSpPr>
        <p:spPr>
          <a:xfrm>
            <a:off x="4396607" y="3185641"/>
            <a:ext cx="7513609" cy="1477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0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B525F7-A0AA-4E93-90E8-1F6115274FA9}"/>
              </a:ext>
            </a:extLst>
          </p:cNvPr>
          <p:cNvSpPr/>
          <p:nvPr/>
        </p:nvSpPr>
        <p:spPr>
          <a:xfrm>
            <a:off x="4396607" y="4525766"/>
            <a:ext cx="7513609" cy="137816"/>
          </a:xfrm>
          <a:prstGeom prst="rect">
            <a:avLst/>
          </a:prstGeom>
          <a:solidFill>
            <a:srgbClr val="7F7F7F"/>
          </a:solidFill>
          <a:ln w="0" cap="flat" cmpd="sng" algn="ctr">
            <a:solidFill>
              <a:srgbClr val="7F7F7F"/>
            </a:solidFill>
            <a:prstDash val="solid"/>
            <a:miter lim="800000"/>
          </a:ln>
          <a:effectLst/>
        </p:spPr>
        <p:txBody>
          <a:bodyPr lIns="72000" tIns="36000" rIns="72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Range of analytical activities supported</a:t>
            </a:r>
          </a:p>
        </p:txBody>
      </p:sp>
    </p:spTree>
    <p:extLst>
      <p:ext uri="{BB962C8B-B14F-4D97-AF65-F5344CB8AC3E}">
        <p14:creationId xmlns:p14="http://schemas.microsoft.com/office/powerpoint/2010/main" val="409749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&amp; Challenges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463754-10AE-4211-946E-0E3242220142}"/>
              </a:ext>
            </a:extLst>
          </p:cNvPr>
          <p:cNvGrpSpPr/>
          <p:nvPr/>
        </p:nvGrpSpPr>
        <p:grpSpPr>
          <a:xfrm>
            <a:off x="112439" y="701906"/>
            <a:ext cx="6458103" cy="3396719"/>
            <a:chOff x="417490" y="1922955"/>
            <a:chExt cx="7205991" cy="4159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79B7CD-4873-433F-A0F9-CF45736D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490" y="2365832"/>
              <a:ext cx="7205991" cy="371673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4FC567-C264-46BE-AE8F-00EF766266FD}"/>
                </a:ext>
              </a:extLst>
            </p:cNvPr>
            <p:cNvSpPr txBox="1"/>
            <p:nvPr/>
          </p:nvSpPr>
          <p:spPr>
            <a:xfrm>
              <a:off x="2628714" y="1922955"/>
              <a:ext cx="2783541" cy="414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u="sng" dirty="0"/>
                <a:t>Methodology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645414-789E-4252-A19D-F1F9C8F72732}"/>
              </a:ext>
            </a:extLst>
          </p:cNvPr>
          <p:cNvSpPr txBox="1"/>
          <p:nvPr/>
        </p:nvSpPr>
        <p:spPr>
          <a:xfrm>
            <a:off x="8565430" y="732683"/>
            <a:ext cx="297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Key Business Challenges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09F6757-86B4-4955-A237-BF2174B704F8}"/>
              </a:ext>
            </a:extLst>
          </p:cNvPr>
          <p:cNvSpPr/>
          <p:nvPr/>
        </p:nvSpPr>
        <p:spPr>
          <a:xfrm>
            <a:off x="6924734" y="701905"/>
            <a:ext cx="4883892" cy="560264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1D4C37-3F2B-4AA7-AF5A-AE661CAAE54B}"/>
              </a:ext>
            </a:extLst>
          </p:cNvPr>
          <p:cNvCxnSpPr/>
          <p:nvPr/>
        </p:nvCxnSpPr>
        <p:spPr>
          <a:xfrm>
            <a:off x="6747637" y="811565"/>
            <a:ext cx="0" cy="52348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3BFBF6-4DCD-4D97-A7F6-99E1C6293D6D}"/>
              </a:ext>
            </a:extLst>
          </p:cNvPr>
          <p:cNvSpPr txBox="1"/>
          <p:nvPr/>
        </p:nvSpPr>
        <p:spPr>
          <a:xfrm>
            <a:off x="172172" y="4477004"/>
            <a:ext cx="6297955" cy="16747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input data from multiple sources is first collated and  pushed into staging database.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data is then pre processed , cleaned and standardized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Using custom functions, required data wrangling is carried out to ensure clean and uniform data available for modeling and reporting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33FF57-D156-45DC-8543-99BDBB4754D3}"/>
              </a:ext>
            </a:extLst>
          </p:cNvPr>
          <p:cNvSpPr/>
          <p:nvPr/>
        </p:nvSpPr>
        <p:spPr>
          <a:xfrm>
            <a:off x="7076805" y="4416563"/>
            <a:ext cx="212821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i="1" u="sng" dirty="0">
                <a:cs typeface="Arial" panose="020B0604020202020204" pitchFamily="34" charset="0"/>
              </a:rPr>
              <a:t>No specific user in mind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85350-1744-4EF3-A23F-85B961D24FA7}"/>
              </a:ext>
            </a:extLst>
          </p:cNvPr>
          <p:cNvSpPr/>
          <p:nvPr/>
        </p:nvSpPr>
        <p:spPr>
          <a:xfrm>
            <a:off x="9839190" y="4401813"/>
            <a:ext cx="206985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i="1" u="sng" dirty="0">
                <a:cs typeface="Arial" panose="020B0604020202020204" pitchFamily="34" charset="0"/>
              </a:rPr>
              <a:t>KPI Definition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DE42A5-058E-449E-8C82-EA7EC223184D}"/>
              </a:ext>
            </a:extLst>
          </p:cNvPr>
          <p:cNvSpPr/>
          <p:nvPr/>
        </p:nvSpPr>
        <p:spPr>
          <a:xfrm>
            <a:off x="7222789" y="1883003"/>
            <a:ext cx="1644188" cy="3820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i="1" u="sng" dirty="0">
                <a:cs typeface="Arial" panose="020B0604020202020204" pitchFamily="34" charset="0"/>
              </a:rPr>
              <a:t>Data Accessibility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8FCFCD-2CD3-455A-B715-9C16D3E4B677}"/>
              </a:ext>
            </a:extLst>
          </p:cNvPr>
          <p:cNvSpPr/>
          <p:nvPr/>
        </p:nvSpPr>
        <p:spPr>
          <a:xfrm>
            <a:off x="9969046" y="1883003"/>
            <a:ext cx="1708416" cy="3820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u="sng" dirty="0">
                <a:cs typeface="Arial" panose="020B0604020202020204" pitchFamily="34" charset="0"/>
              </a:rPr>
              <a:t>Data Quality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79F121C-09FF-4EDA-A9B1-20DC53768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15" y="3868235"/>
            <a:ext cx="498095" cy="498095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F41227-F021-4EC1-A4AC-E8D3D9995F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8386" y="3761339"/>
            <a:ext cx="630563" cy="57375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04440B1-F3A8-48CB-9D1F-ECE1A4A946B1}"/>
              </a:ext>
            </a:extLst>
          </p:cNvPr>
          <p:cNvSpPr/>
          <p:nvPr/>
        </p:nvSpPr>
        <p:spPr>
          <a:xfrm>
            <a:off x="7025148" y="4730683"/>
            <a:ext cx="2495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 Many times, dashboards will be set up without the specific user in mind, making it generally difficult for everyone to operate</a:t>
            </a:r>
            <a:endParaRPr lang="en-IN" sz="1200" dirty="0"/>
          </a:p>
        </p:txBody>
      </p:sp>
      <p:pic>
        <p:nvPicPr>
          <p:cNvPr id="39" name="Picture 38" descr="A drawing of a face&#10;&#10;Description generated with high confidence">
            <a:extLst>
              <a:ext uri="{FF2B5EF4-FFF2-40B4-BE49-F238E27FC236}">
                <a16:creationId xmlns:a16="http://schemas.microsoft.com/office/drawing/2014/main" id="{6E29B86D-A5D5-43FD-9F23-E5B0DEB968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2901" y="1183755"/>
            <a:ext cx="835271" cy="74463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D361538-11BA-4AF3-B99F-AC82ABFE384E}"/>
              </a:ext>
            </a:extLst>
          </p:cNvPr>
          <p:cNvSpPr/>
          <p:nvPr/>
        </p:nvSpPr>
        <p:spPr>
          <a:xfrm>
            <a:off x="9738776" y="2414117"/>
            <a:ext cx="2069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Quality of data to build the required dashboards were unclean &amp; required lot manual cleaning &amp; standardization </a:t>
            </a:r>
            <a:endParaRPr lang="en-IN" sz="1200" dirty="0"/>
          </a:p>
        </p:txBody>
      </p:sp>
      <p:pic>
        <p:nvPicPr>
          <p:cNvPr id="44" name="Picture 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AFCC28-1327-4592-8ACA-ADCC4DD5F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14" y="1236527"/>
            <a:ext cx="492861" cy="49286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D876C55-83C6-4195-85DF-94F9DD2B8773}"/>
              </a:ext>
            </a:extLst>
          </p:cNvPr>
          <p:cNvSpPr/>
          <p:nvPr/>
        </p:nvSpPr>
        <p:spPr>
          <a:xfrm>
            <a:off x="7118779" y="2378016"/>
            <a:ext cx="1994688" cy="830997"/>
          </a:xfrm>
          <a:prstGeom prst="rect">
            <a:avLst/>
          </a:prstGeom>
          <a:ln>
            <a:noFill/>
            <a:prstDash val="dashDot"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As data was present across multiple sources, getting access to required data was a time consuming activity</a:t>
            </a:r>
            <a:endParaRPr lang="en-IN" sz="12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C769D9-1185-439E-B4DA-F24628168EA9}"/>
              </a:ext>
            </a:extLst>
          </p:cNvPr>
          <p:cNvCxnSpPr>
            <a:cxnSpLocks/>
          </p:cNvCxnSpPr>
          <p:nvPr/>
        </p:nvCxnSpPr>
        <p:spPr>
          <a:xfrm>
            <a:off x="9560920" y="1359309"/>
            <a:ext cx="0" cy="46871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44458C-D91D-41A3-8041-2C9BCFF5FFEA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6924734" y="3503226"/>
            <a:ext cx="48838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9697EC-61CE-4EE6-9AAC-63CB9FD9D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481780"/>
              </p:ext>
            </p:extLst>
          </p:nvPr>
        </p:nvGraphicFramePr>
        <p:xfrm>
          <a:off x="494269" y="694932"/>
          <a:ext cx="11203462" cy="3714699"/>
        </p:xfrm>
        <a:graphic>
          <a:graphicData uri="http://schemas.openxmlformats.org/drawingml/2006/table">
            <a:tbl>
              <a:tblPr/>
              <a:tblGrid>
                <a:gridCol w="501647">
                  <a:extLst>
                    <a:ext uri="{9D8B030D-6E8A-4147-A177-3AD203B41FA5}">
                      <a16:colId xmlns:a16="http://schemas.microsoft.com/office/drawing/2014/main" val="666946551"/>
                    </a:ext>
                  </a:extLst>
                </a:gridCol>
                <a:gridCol w="4325726">
                  <a:extLst>
                    <a:ext uri="{9D8B030D-6E8A-4147-A177-3AD203B41FA5}">
                      <a16:colId xmlns:a16="http://schemas.microsoft.com/office/drawing/2014/main" val="1940186943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2913494238"/>
                    </a:ext>
                  </a:extLst>
                </a:gridCol>
                <a:gridCol w="407773">
                  <a:extLst>
                    <a:ext uri="{9D8B030D-6E8A-4147-A177-3AD203B41FA5}">
                      <a16:colId xmlns:a16="http://schemas.microsoft.com/office/drawing/2014/main" val="2561409565"/>
                    </a:ext>
                  </a:extLst>
                </a:gridCol>
                <a:gridCol w="421425">
                  <a:extLst>
                    <a:ext uri="{9D8B030D-6E8A-4147-A177-3AD203B41FA5}">
                      <a16:colId xmlns:a16="http://schemas.microsoft.com/office/drawing/2014/main" val="2129541000"/>
                    </a:ext>
                  </a:extLst>
                </a:gridCol>
                <a:gridCol w="554759">
                  <a:extLst>
                    <a:ext uri="{9D8B030D-6E8A-4147-A177-3AD203B41FA5}">
                      <a16:colId xmlns:a16="http://schemas.microsoft.com/office/drawing/2014/main" val="1112902478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3835142725"/>
                    </a:ext>
                  </a:extLst>
                </a:gridCol>
                <a:gridCol w="358517">
                  <a:extLst>
                    <a:ext uri="{9D8B030D-6E8A-4147-A177-3AD203B41FA5}">
                      <a16:colId xmlns:a16="http://schemas.microsoft.com/office/drawing/2014/main" val="2940345937"/>
                    </a:ext>
                  </a:extLst>
                </a:gridCol>
                <a:gridCol w="421282">
                  <a:extLst>
                    <a:ext uri="{9D8B030D-6E8A-4147-A177-3AD203B41FA5}">
                      <a16:colId xmlns:a16="http://schemas.microsoft.com/office/drawing/2014/main" val="1907550672"/>
                    </a:ext>
                  </a:extLst>
                </a:gridCol>
                <a:gridCol w="468091">
                  <a:extLst>
                    <a:ext uri="{9D8B030D-6E8A-4147-A177-3AD203B41FA5}">
                      <a16:colId xmlns:a16="http://schemas.microsoft.com/office/drawing/2014/main" val="3532423325"/>
                    </a:ext>
                  </a:extLst>
                </a:gridCol>
                <a:gridCol w="468092">
                  <a:extLst>
                    <a:ext uri="{9D8B030D-6E8A-4147-A177-3AD203B41FA5}">
                      <a16:colId xmlns:a16="http://schemas.microsoft.com/office/drawing/2014/main" val="3474881057"/>
                    </a:ext>
                  </a:extLst>
                </a:gridCol>
                <a:gridCol w="479793">
                  <a:extLst>
                    <a:ext uri="{9D8B030D-6E8A-4147-A177-3AD203B41FA5}">
                      <a16:colId xmlns:a16="http://schemas.microsoft.com/office/drawing/2014/main" val="3190353713"/>
                    </a:ext>
                  </a:extLst>
                </a:gridCol>
                <a:gridCol w="503197">
                  <a:extLst>
                    <a:ext uri="{9D8B030D-6E8A-4147-A177-3AD203B41FA5}">
                      <a16:colId xmlns:a16="http://schemas.microsoft.com/office/drawing/2014/main" val="1593276738"/>
                    </a:ext>
                  </a:extLst>
                </a:gridCol>
                <a:gridCol w="514901">
                  <a:extLst>
                    <a:ext uri="{9D8B030D-6E8A-4147-A177-3AD203B41FA5}">
                      <a16:colId xmlns:a16="http://schemas.microsoft.com/office/drawing/2014/main" val="895035962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1627134091"/>
                    </a:ext>
                  </a:extLst>
                </a:gridCol>
                <a:gridCol w="394460">
                  <a:extLst>
                    <a:ext uri="{9D8B030D-6E8A-4147-A177-3AD203B41FA5}">
                      <a16:colId xmlns:a16="http://schemas.microsoft.com/office/drawing/2014/main" val="2185198432"/>
                    </a:ext>
                  </a:extLst>
                </a:gridCol>
              </a:tblGrid>
              <a:tr h="1857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Activities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&lt;- Week -&gt;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04242"/>
                  </a:ext>
                </a:extLst>
              </a:tr>
              <a:tr h="18574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160331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Discovery Phase (Business Understanding)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6765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Understanding the Data &amp; KPI's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891937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Finalizing the list of data sources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000604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Designing the Wireframe &amp; Reporting Platform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41887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Database Unification - Data Collection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811791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Collection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362899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Integration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49132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Data Mart (ETL)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895973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Processing: Consolidation &amp; Cleaning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93262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Processing: Transformation/Formatting &amp; Storing into Data Mart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325812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Dashboards (Power BI)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001047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Identifying critical KPI metrics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82902"/>
                  </a:ext>
                </a:extLst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the Dashboard representing KPIs using interactive charts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429268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Stakeholders Feedback Loop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04046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Delivery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87137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8141"/>
                  </a:ext>
                </a:extLst>
              </a:tr>
              <a:tr h="1857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Implementation &amp; Dashboard Launch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217" marR="8217" marT="8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6101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993D4CC-AE44-4EF9-AF48-4A0109535021}"/>
              </a:ext>
            </a:extLst>
          </p:cNvPr>
          <p:cNvGrpSpPr/>
          <p:nvPr/>
        </p:nvGrpSpPr>
        <p:grpSpPr>
          <a:xfrm>
            <a:off x="756745" y="4637289"/>
            <a:ext cx="10678510" cy="1439917"/>
            <a:chOff x="756745" y="4637289"/>
            <a:chExt cx="10678510" cy="143991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EF3B6F3-CC48-4E46-9B92-7FDD681A78E6}"/>
                </a:ext>
              </a:extLst>
            </p:cNvPr>
            <p:cNvSpPr/>
            <p:nvPr/>
          </p:nvSpPr>
          <p:spPr>
            <a:xfrm>
              <a:off x="756745" y="4637289"/>
              <a:ext cx="10678510" cy="14399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BD54BB-CDDB-4492-919C-D54D27EB223A}"/>
                </a:ext>
              </a:extLst>
            </p:cNvPr>
            <p:cNvSpPr/>
            <p:nvPr/>
          </p:nvSpPr>
          <p:spPr>
            <a:xfrm>
              <a:off x="968666" y="4752392"/>
              <a:ext cx="10382906" cy="117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58800" algn="l"/>
                </a:tabLst>
              </a:pPr>
              <a:r>
                <a:rPr lang="en-IN" sz="1200" dirty="0">
                  <a:ea typeface="Arial" panose="020B0604020202020204" pitchFamily="34" charset="0"/>
                  <a:cs typeface="Arial" panose="020B0604020202020204" pitchFamily="34" charset="0"/>
                </a:rPr>
                <a:t>Project had single </a:t>
              </a:r>
              <a:r>
                <a:rPr lang="en-IN" sz="1200" dirty="0" err="1">
                  <a:ea typeface="Arial" panose="020B0604020202020204" pitchFamily="34" charset="0"/>
                  <a:cs typeface="Arial" panose="020B0604020202020204" pitchFamily="34" charset="0"/>
                </a:rPr>
                <a:t>PoC</a:t>
              </a:r>
              <a:r>
                <a:rPr lang="en-IN" sz="1200" dirty="0">
                  <a:ea typeface="Arial" panose="020B0604020202020204" pitchFamily="34" charset="0"/>
                  <a:cs typeface="Arial" panose="020B0604020202020204" pitchFamily="34" charset="0"/>
                </a:rPr>
                <a:t>/Program Manager from client to brief on data availability and explaining the  business requirements &amp; landscape.</a:t>
              </a:r>
            </a:p>
            <a:p>
              <a:pPr marL="285750" marR="0" lvl="0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58800" algn="l"/>
                </a:tabLst>
              </a:pPr>
              <a:r>
                <a:rPr lang="en-IN" sz="1200" dirty="0">
                  <a:ea typeface="Arial" panose="020B0604020202020204" pitchFamily="34" charset="0"/>
                  <a:cs typeface="Arial" panose="020B0604020202020204" pitchFamily="34" charset="0"/>
                </a:rPr>
                <a:t>ASI team provided the necessary Power BI desktop licenses and database access needed for the completion of the project</a:t>
              </a:r>
              <a:r>
                <a:rPr lang="en-IN" sz="1200" dirty="0">
                  <a:ea typeface="Times New Roman" panose="02020603050405020304" pitchFamily="18" charset="0"/>
                  <a:cs typeface="Arial" panose="020B0604020202020204" pitchFamily="34" charset="0"/>
                </a:rPr>
                <a:t> </a:t>
              </a:r>
            </a:p>
            <a:p>
              <a:pPr marL="285750" marR="0" lvl="0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558800" algn="l"/>
                </a:tabLst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LV</a:t>
              </a:r>
              <a:r>
                <a:rPr lang="en-IN" sz="1200" dirty="0">
                  <a:ea typeface="Calibri" panose="020F0502020204030204" pitchFamily="34" charset="0"/>
                  <a:cs typeface="Arial" panose="020B0604020202020204" pitchFamily="34" charset="0"/>
                </a:rPr>
                <a:t> team worked closely with business stakeholders to identify GAPs in KPI’s &amp; segments  in the context of current reports &amp; shared recommendations to achieve the objectives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32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98CEDD1-3150-46C4-B69E-A5796339282E}"/>
              </a:ext>
            </a:extLst>
          </p:cNvPr>
          <p:cNvSpPr/>
          <p:nvPr/>
        </p:nvSpPr>
        <p:spPr>
          <a:xfrm>
            <a:off x="6174079" y="668739"/>
            <a:ext cx="5798673" cy="5537149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967D6E9-847F-4B74-842B-997435839C28}"/>
              </a:ext>
            </a:extLst>
          </p:cNvPr>
          <p:cNvSpPr/>
          <p:nvPr/>
        </p:nvSpPr>
        <p:spPr>
          <a:xfrm>
            <a:off x="111308" y="668741"/>
            <a:ext cx="5798673" cy="5537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KPI</a:t>
            </a:r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0AC6CB-2FFA-4BD3-B58B-C05B31DE687B}"/>
              </a:ext>
            </a:extLst>
          </p:cNvPr>
          <p:cNvGrpSpPr/>
          <p:nvPr/>
        </p:nvGrpSpPr>
        <p:grpSpPr>
          <a:xfrm>
            <a:off x="6333843" y="2358316"/>
            <a:ext cx="5443753" cy="3847572"/>
            <a:chOff x="5926945" y="1569493"/>
            <a:chExt cx="6475816" cy="430606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4788C186-05F2-448C-BB22-8357F7B6466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01803728"/>
                </p:ext>
              </p:extLst>
            </p:nvPr>
          </p:nvGraphicFramePr>
          <p:xfrm>
            <a:off x="5926945" y="1569493"/>
            <a:ext cx="6475816" cy="43060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439C42-7926-4DB0-B216-7D7480763BCE}"/>
                </a:ext>
              </a:extLst>
            </p:cNvPr>
            <p:cNvSpPr txBox="1"/>
            <p:nvPr/>
          </p:nvSpPr>
          <p:spPr>
            <a:xfrm>
              <a:off x="6024497" y="1569493"/>
              <a:ext cx="1866678" cy="134336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200" dirty="0"/>
                <a:t>Bounce Rate</a:t>
              </a:r>
            </a:p>
            <a:p>
              <a:pPr algn="ctr"/>
              <a:r>
                <a:rPr lang="en-US" sz="1200" dirty="0"/>
                <a:t>Delivery Rate</a:t>
              </a:r>
            </a:p>
            <a:p>
              <a:pPr algn="ctr"/>
              <a:r>
                <a:rPr lang="en-US" sz="1200" dirty="0"/>
                <a:t>Open Rate    </a:t>
              </a:r>
            </a:p>
            <a:p>
              <a:pPr algn="ctr"/>
              <a:r>
                <a:rPr lang="en-US" sz="1200" dirty="0"/>
                <a:t>CTR</a:t>
              </a:r>
            </a:p>
            <a:p>
              <a:pPr algn="ctr"/>
              <a:r>
                <a:rPr lang="en-US" sz="1200" dirty="0"/>
                <a:t>Unsubscribe Rate</a:t>
              </a:r>
            </a:p>
            <a:p>
              <a:pPr algn="ctr"/>
              <a:r>
                <a:rPr lang="en-US" sz="1200" dirty="0"/>
                <a:t>Spam Rate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60B7D7-7278-47BE-B4E1-6D2EC9B7265D}"/>
                </a:ext>
              </a:extLst>
            </p:cNvPr>
            <p:cNvSpPr txBox="1"/>
            <p:nvPr/>
          </p:nvSpPr>
          <p:spPr>
            <a:xfrm>
              <a:off x="8140591" y="1629496"/>
              <a:ext cx="1866678" cy="1136693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200" dirty="0"/>
                <a:t>Avg Rating</a:t>
              </a:r>
            </a:p>
            <a:p>
              <a:pPr algn="ctr"/>
              <a:r>
                <a:rPr lang="en-US" sz="1200" dirty="0"/>
                <a:t>Avg Time Spent</a:t>
              </a:r>
            </a:p>
            <a:p>
              <a:pPr algn="ctr"/>
              <a:r>
                <a:rPr lang="en-US" sz="1200" dirty="0"/>
                <a:t>Total Views</a:t>
              </a:r>
            </a:p>
            <a:p>
              <a:pPr algn="ctr"/>
              <a:r>
                <a:rPr lang="en-US" sz="1200" dirty="0"/>
                <a:t>Unique View</a:t>
              </a:r>
            </a:p>
            <a:p>
              <a:pPr algn="ctr"/>
              <a:r>
                <a:rPr lang="en-US" sz="1200" dirty="0"/>
                <a:t>#Users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F553DB-D9FF-49EF-8B82-3408E2CC5AE3}"/>
                </a:ext>
              </a:extLst>
            </p:cNvPr>
            <p:cNvSpPr txBox="1"/>
            <p:nvPr/>
          </p:nvSpPr>
          <p:spPr>
            <a:xfrm>
              <a:off x="10197322" y="1658312"/>
              <a:ext cx="2154108" cy="1136693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200" dirty="0"/>
                <a:t>#Registrations/Visitors</a:t>
              </a:r>
            </a:p>
            <a:p>
              <a:pPr algn="ctr"/>
              <a:r>
                <a:rPr lang="en-US" sz="1200" dirty="0"/>
                <a:t>NPS</a:t>
              </a:r>
            </a:p>
            <a:p>
              <a:pPr algn="ctr"/>
              <a:r>
                <a:rPr lang="en-US" sz="1200" dirty="0"/>
                <a:t>Social Media Mentions</a:t>
              </a:r>
            </a:p>
            <a:p>
              <a:pPr algn="ctr"/>
              <a:r>
                <a:rPr lang="en-US" sz="1200" dirty="0"/>
                <a:t>Unique View</a:t>
              </a:r>
            </a:p>
            <a:p>
              <a:pPr algn="ctr"/>
              <a:r>
                <a:rPr lang="en-US" sz="1200" dirty="0"/>
                <a:t>#Returning Attendees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338856-D993-4EC8-9A40-F47DD99C68B0}"/>
                </a:ext>
              </a:extLst>
            </p:cNvPr>
            <p:cNvSpPr txBox="1"/>
            <p:nvPr/>
          </p:nvSpPr>
          <p:spPr>
            <a:xfrm>
              <a:off x="8140591" y="3975278"/>
              <a:ext cx="1866678" cy="1136693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200" dirty="0"/>
                <a:t>#Leads</a:t>
              </a:r>
            </a:p>
            <a:p>
              <a:pPr algn="ctr"/>
              <a:r>
                <a:rPr lang="en-US" sz="1200" dirty="0"/>
                <a:t>CLTV</a:t>
              </a:r>
            </a:p>
            <a:p>
              <a:pPr algn="ctr"/>
              <a:r>
                <a:rPr lang="en-US" sz="1200" dirty="0"/>
                <a:t>Cost per Lead</a:t>
              </a:r>
            </a:p>
            <a:p>
              <a:pPr algn="ctr"/>
              <a:r>
                <a:rPr lang="en-US" sz="1200" dirty="0"/>
                <a:t>ROI</a:t>
              </a:r>
            </a:p>
            <a:p>
              <a:pPr algn="ctr"/>
              <a:r>
                <a:rPr lang="en-US" sz="1200" dirty="0"/>
                <a:t>#Conversion Rate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AE6E3C9-03C6-48D1-85D4-1D5D3CA0AE6A}"/>
              </a:ext>
            </a:extLst>
          </p:cNvPr>
          <p:cNvSpPr txBox="1"/>
          <p:nvPr/>
        </p:nvSpPr>
        <p:spPr>
          <a:xfrm>
            <a:off x="7663372" y="652112"/>
            <a:ext cx="297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Campaign Performance KPI’s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AAEE47-7834-4697-A9C8-6D667EBBAAFD}"/>
              </a:ext>
            </a:extLst>
          </p:cNvPr>
          <p:cNvSpPr txBox="1"/>
          <p:nvPr/>
        </p:nvSpPr>
        <p:spPr>
          <a:xfrm>
            <a:off x="1523379" y="668739"/>
            <a:ext cx="297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u="sng" dirty="0"/>
              <a:t>Campaign Target Identification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70A089-3E80-4A15-9DE0-E6ED1248E83C}"/>
              </a:ext>
            </a:extLst>
          </p:cNvPr>
          <p:cNvGrpSpPr/>
          <p:nvPr/>
        </p:nvGrpSpPr>
        <p:grpSpPr>
          <a:xfrm>
            <a:off x="265629" y="2715773"/>
            <a:ext cx="5405039" cy="2936062"/>
            <a:chOff x="310588" y="1766908"/>
            <a:chExt cx="5809272" cy="40935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B53736-71EA-4656-AE52-EB412E330F8B}"/>
                </a:ext>
              </a:extLst>
            </p:cNvPr>
            <p:cNvSpPr/>
            <p:nvPr/>
          </p:nvSpPr>
          <p:spPr>
            <a:xfrm>
              <a:off x="310588" y="4826030"/>
              <a:ext cx="5809272" cy="1034457"/>
            </a:xfrm>
            <a:custGeom>
              <a:avLst/>
              <a:gdLst>
                <a:gd name="connsiteX0" fmla="*/ 0 w 5809272"/>
                <a:gd name="connsiteY0" fmla="*/ 103446 h 1034457"/>
                <a:gd name="connsiteX1" fmla="*/ 103446 w 5809272"/>
                <a:gd name="connsiteY1" fmla="*/ 0 h 1034457"/>
                <a:gd name="connsiteX2" fmla="*/ 5705826 w 5809272"/>
                <a:gd name="connsiteY2" fmla="*/ 0 h 1034457"/>
                <a:gd name="connsiteX3" fmla="*/ 5809272 w 5809272"/>
                <a:gd name="connsiteY3" fmla="*/ 103446 h 1034457"/>
                <a:gd name="connsiteX4" fmla="*/ 5809272 w 5809272"/>
                <a:gd name="connsiteY4" fmla="*/ 931011 h 1034457"/>
                <a:gd name="connsiteX5" fmla="*/ 5705826 w 5809272"/>
                <a:gd name="connsiteY5" fmla="*/ 1034457 h 1034457"/>
                <a:gd name="connsiteX6" fmla="*/ 103446 w 5809272"/>
                <a:gd name="connsiteY6" fmla="*/ 1034457 h 1034457"/>
                <a:gd name="connsiteX7" fmla="*/ 0 w 5809272"/>
                <a:gd name="connsiteY7" fmla="*/ 931011 h 1034457"/>
                <a:gd name="connsiteX8" fmla="*/ 0 w 5809272"/>
                <a:gd name="connsiteY8" fmla="*/ 103446 h 10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9272" h="1034457">
                  <a:moveTo>
                    <a:pt x="0" y="103446"/>
                  </a:moveTo>
                  <a:cubicBezTo>
                    <a:pt x="0" y="46314"/>
                    <a:pt x="46314" y="0"/>
                    <a:pt x="103446" y="0"/>
                  </a:cubicBezTo>
                  <a:lnTo>
                    <a:pt x="5705826" y="0"/>
                  </a:lnTo>
                  <a:cubicBezTo>
                    <a:pt x="5762958" y="0"/>
                    <a:pt x="5809272" y="46314"/>
                    <a:pt x="5809272" y="103446"/>
                  </a:cubicBezTo>
                  <a:lnTo>
                    <a:pt x="5809272" y="931011"/>
                  </a:lnTo>
                  <a:cubicBezTo>
                    <a:pt x="5809272" y="988143"/>
                    <a:pt x="5762958" y="1034457"/>
                    <a:pt x="5705826" y="1034457"/>
                  </a:cubicBezTo>
                  <a:lnTo>
                    <a:pt x="103446" y="1034457"/>
                  </a:lnTo>
                  <a:cubicBezTo>
                    <a:pt x="46314" y="1034457"/>
                    <a:pt x="0" y="988143"/>
                    <a:pt x="0" y="931011"/>
                  </a:cubicBezTo>
                  <a:lnTo>
                    <a:pt x="0" y="103446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218" tIns="152218" rIns="152218" bIns="152218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Campaign Target</a:t>
              </a:r>
              <a:endParaRPr lang="en-IN" sz="28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3FF1A2B-FC7B-419B-8FE5-CF95842FCD15}"/>
                </a:ext>
              </a:extLst>
            </p:cNvPr>
            <p:cNvSpPr/>
            <p:nvPr/>
          </p:nvSpPr>
          <p:spPr>
            <a:xfrm>
              <a:off x="316258" y="3460933"/>
              <a:ext cx="1086569" cy="1224880"/>
            </a:xfrm>
            <a:custGeom>
              <a:avLst/>
              <a:gdLst>
                <a:gd name="connsiteX0" fmla="*/ 0 w 1086569"/>
                <a:gd name="connsiteY0" fmla="*/ 108657 h 1224880"/>
                <a:gd name="connsiteX1" fmla="*/ 108657 w 1086569"/>
                <a:gd name="connsiteY1" fmla="*/ 0 h 1224880"/>
                <a:gd name="connsiteX2" fmla="*/ 977912 w 1086569"/>
                <a:gd name="connsiteY2" fmla="*/ 0 h 1224880"/>
                <a:gd name="connsiteX3" fmla="*/ 1086569 w 1086569"/>
                <a:gd name="connsiteY3" fmla="*/ 108657 h 1224880"/>
                <a:gd name="connsiteX4" fmla="*/ 1086569 w 1086569"/>
                <a:gd name="connsiteY4" fmla="*/ 1116223 h 1224880"/>
                <a:gd name="connsiteX5" fmla="*/ 977912 w 1086569"/>
                <a:gd name="connsiteY5" fmla="*/ 1224880 h 1224880"/>
                <a:gd name="connsiteX6" fmla="*/ 108657 w 1086569"/>
                <a:gd name="connsiteY6" fmla="*/ 1224880 h 1224880"/>
                <a:gd name="connsiteX7" fmla="*/ 0 w 1086569"/>
                <a:gd name="connsiteY7" fmla="*/ 1116223 h 1224880"/>
                <a:gd name="connsiteX8" fmla="*/ 0 w 1086569"/>
                <a:gd name="connsiteY8" fmla="*/ 108657 h 12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69" h="1224880">
                  <a:moveTo>
                    <a:pt x="0" y="108657"/>
                  </a:moveTo>
                  <a:cubicBezTo>
                    <a:pt x="0" y="48647"/>
                    <a:pt x="48647" y="0"/>
                    <a:pt x="108657" y="0"/>
                  </a:cubicBezTo>
                  <a:lnTo>
                    <a:pt x="977912" y="0"/>
                  </a:lnTo>
                  <a:cubicBezTo>
                    <a:pt x="1037922" y="0"/>
                    <a:pt x="1086569" y="48647"/>
                    <a:pt x="1086569" y="108657"/>
                  </a:cubicBezTo>
                  <a:lnTo>
                    <a:pt x="1086569" y="1116223"/>
                  </a:lnTo>
                  <a:cubicBezTo>
                    <a:pt x="1086569" y="1176233"/>
                    <a:pt x="1037922" y="1224880"/>
                    <a:pt x="977912" y="1224880"/>
                  </a:cubicBezTo>
                  <a:lnTo>
                    <a:pt x="108657" y="1224880"/>
                  </a:lnTo>
                  <a:cubicBezTo>
                    <a:pt x="48647" y="1224880"/>
                    <a:pt x="0" y="1176233"/>
                    <a:pt x="0" y="1116223"/>
                  </a:cubicBezTo>
                  <a:lnTo>
                    <a:pt x="0" y="10865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55" tIns="81355" rIns="81355" bIns="813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RFM</a:t>
              </a:r>
              <a:endParaRPr lang="en-IN" sz="12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0A507B-EB1E-4963-A66A-ED37F50D9FF1}"/>
                </a:ext>
              </a:extLst>
            </p:cNvPr>
            <p:cNvSpPr/>
            <p:nvPr/>
          </p:nvSpPr>
          <p:spPr>
            <a:xfrm>
              <a:off x="1494099" y="3460933"/>
              <a:ext cx="1086569" cy="1224880"/>
            </a:xfrm>
            <a:custGeom>
              <a:avLst/>
              <a:gdLst>
                <a:gd name="connsiteX0" fmla="*/ 0 w 1086569"/>
                <a:gd name="connsiteY0" fmla="*/ 108657 h 1224880"/>
                <a:gd name="connsiteX1" fmla="*/ 108657 w 1086569"/>
                <a:gd name="connsiteY1" fmla="*/ 0 h 1224880"/>
                <a:gd name="connsiteX2" fmla="*/ 977912 w 1086569"/>
                <a:gd name="connsiteY2" fmla="*/ 0 h 1224880"/>
                <a:gd name="connsiteX3" fmla="*/ 1086569 w 1086569"/>
                <a:gd name="connsiteY3" fmla="*/ 108657 h 1224880"/>
                <a:gd name="connsiteX4" fmla="*/ 1086569 w 1086569"/>
                <a:gd name="connsiteY4" fmla="*/ 1116223 h 1224880"/>
                <a:gd name="connsiteX5" fmla="*/ 977912 w 1086569"/>
                <a:gd name="connsiteY5" fmla="*/ 1224880 h 1224880"/>
                <a:gd name="connsiteX6" fmla="*/ 108657 w 1086569"/>
                <a:gd name="connsiteY6" fmla="*/ 1224880 h 1224880"/>
                <a:gd name="connsiteX7" fmla="*/ 0 w 1086569"/>
                <a:gd name="connsiteY7" fmla="*/ 1116223 h 1224880"/>
                <a:gd name="connsiteX8" fmla="*/ 0 w 1086569"/>
                <a:gd name="connsiteY8" fmla="*/ 108657 h 12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69" h="1224880">
                  <a:moveTo>
                    <a:pt x="0" y="108657"/>
                  </a:moveTo>
                  <a:cubicBezTo>
                    <a:pt x="0" y="48647"/>
                    <a:pt x="48647" y="0"/>
                    <a:pt x="108657" y="0"/>
                  </a:cubicBezTo>
                  <a:lnTo>
                    <a:pt x="977912" y="0"/>
                  </a:lnTo>
                  <a:cubicBezTo>
                    <a:pt x="1037922" y="0"/>
                    <a:pt x="1086569" y="48647"/>
                    <a:pt x="1086569" y="108657"/>
                  </a:cubicBezTo>
                  <a:lnTo>
                    <a:pt x="1086569" y="1116223"/>
                  </a:lnTo>
                  <a:cubicBezTo>
                    <a:pt x="1086569" y="1176233"/>
                    <a:pt x="1037922" y="1224880"/>
                    <a:pt x="977912" y="1224880"/>
                  </a:cubicBezTo>
                  <a:lnTo>
                    <a:pt x="108657" y="1224880"/>
                  </a:lnTo>
                  <a:cubicBezTo>
                    <a:pt x="48647" y="1224880"/>
                    <a:pt x="0" y="1176233"/>
                    <a:pt x="0" y="1116223"/>
                  </a:cubicBezTo>
                  <a:lnTo>
                    <a:pt x="0" y="10865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55" tIns="81355" rIns="81355" bIns="813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Similarity Model</a:t>
              </a:r>
              <a:endParaRPr lang="en-IN" sz="12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77F2D3-626D-4AB1-8DE1-252E41D6A707}"/>
                </a:ext>
              </a:extLst>
            </p:cNvPr>
            <p:cNvSpPr/>
            <p:nvPr/>
          </p:nvSpPr>
          <p:spPr>
            <a:xfrm>
              <a:off x="2671940" y="3460933"/>
              <a:ext cx="1086569" cy="1224880"/>
            </a:xfrm>
            <a:custGeom>
              <a:avLst/>
              <a:gdLst>
                <a:gd name="connsiteX0" fmla="*/ 0 w 1086569"/>
                <a:gd name="connsiteY0" fmla="*/ 108657 h 1224880"/>
                <a:gd name="connsiteX1" fmla="*/ 108657 w 1086569"/>
                <a:gd name="connsiteY1" fmla="*/ 0 h 1224880"/>
                <a:gd name="connsiteX2" fmla="*/ 977912 w 1086569"/>
                <a:gd name="connsiteY2" fmla="*/ 0 h 1224880"/>
                <a:gd name="connsiteX3" fmla="*/ 1086569 w 1086569"/>
                <a:gd name="connsiteY3" fmla="*/ 108657 h 1224880"/>
                <a:gd name="connsiteX4" fmla="*/ 1086569 w 1086569"/>
                <a:gd name="connsiteY4" fmla="*/ 1116223 h 1224880"/>
                <a:gd name="connsiteX5" fmla="*/ 977912 w 1086569"/>
                <a:gd name="connsiteY5" fmla="*/ 1224880 h 1224880"/>
                <a:gd name="connsiteX6" fmla="*/ 108657 w 1086569"/>
                <a:gd name="connsiteY6" fmla="*/ 1224880 h 1224880"/>
                <a:gd name="connsiteX7" fmla="*/ 0 w 1086569"/>
                <a:gd name="connsiteY7" fmla="*/ 1116223 h 1224880"/>
                <a:gd name="connsiteX8" fmla="*/ 0 w 1086569"/>
                <a:gd name="connsiteY8" fmla="*/ 108657 h 12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69" h="1224880">
                  <a:moveTo>
                    <a:pt x="0" y="108657"/>
                  </a:moveTo>
                  <a:cubicBezTo>
                    <a:pt x="0" y="48647"/>
                    <a:pt x="48647" y="0"/>
                    <a:pt x="108657" y="0"/>
                  </a:cubicBezTo>
                  <a:lnTo>
                    <a:pt x="977912" y="0"/>
                  </a:lnTo>
                  <a:cubicBezTo>
                    <a:pt x="1037922" y="0"/>
                    <a:pt x="1086569" y="48647"/>
                    <a:pt x="1086569" y="108657"/>
                  </a:cubicBezTo>
                  <a:lnTo>
                    <a:pt x="1086569" y="1116223"/>
                  </a:lnTo>
                  <a:cubicBezTo>
                    <a:pt x="1086569" y="1176233"/>
                    <a:pt x="1037922" y="1224880"/>
                    <a:pt x="977912" y="1224880"/>
                  </a:cubicBezTo>
                  <a:lnTo>
                    <a:pt x="108657" y="1224880"/>
                  </a:lnTo>
                  <a:cubicBezTo>
                    <a:pt x="48647" y="1224880"/>
                    <a:pt x="0" y="1176233"/>
                    <a:pt x="0" y="1116223"/>
                  </a:cubicBezTo>
                  <a:lnTo>
                    <a:pt x="0" y="10865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55" tIns="81355" rIns="81355" bIns="813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Event Tones</a:t>
              </a:r>
              <a:endParaRPr lang="en-IN" sz="12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4224C4-C818-4EB6-807A-A3C96151C779}"/>
                </a:ext>
              </a:extLst>
            </p:cNvPr>
            <p:cNvSpPr/>
            <p:nvPr/>
          </p:nvSpPr>
          <p:spPr>
            <a:xfrm>
              <a:off x="3849781" y="3460933"/>
              <a:ext cx="1086569" cy="1224880"/>
            </a:xfrm>
            <a:custGeom>
              <a:avLst/>
              <a:gdLst>
                <a:gd name="connsiteX0" fmla="*/ 0 w 1086569"/>
                <a:gd name="connsiteY0" fmla="*/ 108657 h 1224880"/>
                <a:gd name="connsiteX1" fmla="*/ 108657 w 1086569"/>
                <a:gd name="connsiteY1" fmla="*/ 0 h 1224880"/>
                <a:gd name="connsiteX2" fmla="*/ 977912 w 1086569"/>
                <a:gd name="connsiteY2" fmla="*/ 0 h 1224880"/>
                <a:gd name="connsiteX3" fmla="*/ 1086569 w 1086569"/>
                <a:gd name="connsiteY3" fmla="*/ 108657 h 1224880"/>
                <a:gd name="connsiteX4" fmla="*/ 1086569 w 1086569"/>
                <a:gd name="connsiteY4" fmla="*/ 1116223 h 1224880"/>
                <a:gd name="connsiteX5" fmla="*/ 977912 w 1086569"/>
                <a:gd name="connsiteY5" fmla="*/ 1224880 h 1224880"/>
                <a:gd name="connsiteX6" fmla="*/ 108657 w 1086569"/>
                <a:gd name="connsiteY6" fmla="*/ 1224880 h 1224880"/>
                <a:gd name="connsiteX7" fmla="*/ 0 w 1086569"/>
                <a:gd name="connsiteY7" fmla="*/ 1116223 h 1224880"/>
                <a:gd name="connsiteX8" fmla="*/ 0 w 1086569"/>
                <a:gd name="connsiteY8" fmla="*/ 108657 h 12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69" h="1224880">
                  <a:moveTo>
                    <a:pt x="0" y="108657"/>
                  </a:moveTo>
                  <a:cubicBezTo>
                    <a:pt x="0" y="48647"/>
                    <a:pt x="48647" y="0"/>
                    <a:pt x="108657" y="0"/>
                  </a:cubicBezTo>
                  <a:lnTo>
                    <a:pt x="977912" y="0"/>
                  </a:lnTo>
                  <a:cubicBezTo>
                    <a:pt x="1037922" y="0"/>
                    <a:pt x="1086569" y="48647"/>
                    <a:pt x="1086569" y="108657"/>
                  </a:cubicBezTo>
                  <a:lnTo>
                    <a:pt x="1086569" y="1116223"/>
                  </a:lnTo>
                  <a:cubicBezTo>
                    <a:pt x="1086569" y="1176233"/>
                    <a:pt x="1037922" y="1224880"/>
                    <a:pt x="977912" y="1224880"/>
                  </a:cubicBezTo>
                  <a:lnTo>
                    <a:pt x="108657" y="1224880"/>
                  </a:lnTo>
                  <a:cubicBezTo>
                    <a:pt x="48647" y="1224880"/>
                    <a:pt x="0" y="1176233"/>
                    <a:pt x="0" y="1116223"/>
                  </a:cubicBezTo>
                  <a:lnTo>
                    <a:pt x="0" y="10865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55" tIns="81355" rIns="81355" bIns="813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Past Engagements</a:t>
              </a:r>
              <a:endParaRPr lang="en-IN" sz="1200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C9FF25-A988-46A0-8CAE-E1A5EB255783}"/>
                </a:ext>
              </a:extLst>
            </p:cNvPr>
            <p:cNvSpPr/>
            <p:nvPr/>
          </p:nvSpPr>
          <p:spPr>
            <a:xfrm>
              <a:off x="5027622" y="3460933"/>
              <a:ext cx="1086569" cy="1224880"/>
            </a:xfrm>
            <a:custGeom>
              <a:avLst/>
              <a:gdLst>
                <a:gd name="connsiteX0" fmla="*/ 0 w 1086569"/>
                <a:gd name="connsiteY0" fmla="*/ 108657 h 1224880"/>
                <a:gd name="connsiteX1" fmla="*/ 108657 w 1086569"/>
                <a:gd name="connsiteY1" fmla="*/ 0 h 1224880"/>
                <a:gd name="connsiteX2" fmla="*/ 977912 w 1086569"/>
                <a:gd name="connsiteY2" fmla="*/ 0 h 1224880"/>
                <a:gd name="connsiteX3" fmla="*/ 1086569 w 1086569"/>
                <a:gd name="connsiteY3" fmla="*/ 108657 h 1224880"/>
                <a:gd name="connsiteX4" fmla="*/ 1086569 w 1086569"/>
                <a:gd name="connsiteY4" fmla="*/ 1116223 h 1224880"/>
                <a:gd name="connsiteX5" fmla="*/ 977912 w 1086569"/>
                <a:gd name="connsiteY5" fmla="*/ 1224880 h 1224880"/>
                <a:gd name="connsiteX6" fmla="*/ 108657 w 1086569"/>
                <a:gd name="connsiteY6" fmla="*/ 1224880 h 1224880"/>
                <a:gd name="connsiteX7" fmla="*/ 0 w 1086569"/>
                <a:gd name="connsiteY7" fmla="*/ 1116223 h 1224880"/>
                <a:gd name="connsiteX8" fmla="*/ 0 w 1086569"/>
                <a:gd name="connsiteY8" fmla="*/ 108657 h 12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69" h="1224880">
                  <a:moveTo>
                    <a:pt x="0" y="108657"/>
                  </a:moveTo>
                  <a:cubicBezTo>
                    <a:pt x="0" y="48647"/>
                    <a:pt x="48647" y="0"/>
                    <a:pt x="108657" y="0"/>
                  </a:cubicBezTo>
                  <a:lnTo>
                    <a:pt x="977912" y="0"/>
                  </a:lnTo>
                  <a:cubicBezTo>
                    <a:pt x="1037922" y="0"/>
                    <a:pt x="1086569" y="48647"/>
                    <a:pt x="1086569" y="108657"/>
                  </a:cubicBezTo>
                  <a:lnTo>
                    <a:pt x="1086569" y="1116223"/>
                  </a:lnTo>
                  <a:cubicBezTo>
                    <a:pt x="1086569" y="1176233"/>
                    <a:pt x="1037922" y="1224880"/>
                    <a:pt x="977912" y="1224880"/>
                  </a:cubicBezTo>
                  <a:lnTo>
                    <a:pt x="108657" y="1224880"/>
                  </a:lnTo>
                  <a:cubicBezTo>
                    <a:pt x="48647" y="1224880"/>
                    <a:pt x="0" y="1176233"/>
                    <a:pt x="0" y="1116223"/>
                  </a:cubicBezTo>
                  <a:lnTo>
                    <a:pt x="0" y="108657"/>
                  </a:ln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355" tIns="81355" rIns="81355" bIns="813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Business Rules</a:t>
              </a:r>
              <a:endParaRPr lang="en-IN" sz="1200" kern="1200" dirty="0"/>
            </a:p>
          </p:txBody>
        </p:sp>
        <p:pic>
          <p:nvPicPr>
            <p:cNvPr id="10" name="Graphic 9" descr="Team">
              <a:extLst>
                <a:ext uri="{FF2B5EF4-FFF2-40B4-BE49-F238E27FC236}">
                  <a16:creationId xmlns:a16="http://schemas.microsoft.com/office/drawing/2014/main" id="{A65F9828-B5A5-401D-922D-3BF293E2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8025" y="1766908"/>
              <a:ext cx="914400" cy="914400"/>
            </a:xfrm>
            <a:prstGeom prst="rect">
              <a:avLst/>
            </a:prstGeom>
          </p:spPr>
        </p:pic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B134C01B-B8A7-486B-9C0D-076CBCCB968E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859542" y="2224108"/>
              <a:ext cx="1898483" cy="1204892"/>
            </a:xfrm>
            <a:prstGeom prst="bentConnector3">
              <a:avLst>
                <a:gd name="adj1" fmla="val -321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28D8204-E536-4F28-89F6-C3A1512B7C46}"/>
                </a:ext>
              </a:extLst>
            </p:cNvPr>
            <p:cNvCxnSpPr>
              <a:endCxn id="10" idx="1"/>
            </p:cNvCxnSpPr>
            <p:nvPr/>
          </p:nvCxnSpPr>
          <p:spPr>
            <a:xfrm rot="5400000" flipH="1" flipV="1">
              <a:off x="1795258" y="2466233"/>
              <a:ext cx="1204892" cy="720642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9356446D-95FA-41AE-834B-7901C04675CC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3672426" y="2224108"/>
              <a:ext cx="1898481" cy="1204892"/>
            </a:xfrm>
            <a:prstGeom prst="bentConnector3">
              <a:avLst>
                <a:gd name="adj1" fmla="val -321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EDD8D823-DC4D-497E-9850-91A02A98B01F}"/>
                </a:ext>
              </a:extLst>
            </p:cNvPr>
            <p:cNvCxnSpPr>
              <a:endCxn id="10" idx="3"/>
            </p:cNvCxnSpPr>
            <p:nvPr/>
          </p:nvCxnSpPr>
          <p:spPr>
            <a:xfrm rot="16200000" flipV="1">
              <a:off x="3430299" y="2466234"/>
              <a:ext cx="1204892" cy="720640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7D7AA1-065B-4B7E-8030-03E14ED325FF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215224" y="2681308"/>
              <a:ext cx="1" cy="7157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4EBEA-EC85-444A-95BD-D59EB0FADC74}"/>
              </a:ext>
            </a:extLst>
          </p:cNvPr>
          <p:cNvSpPr/>
          <p:nvPr/>
        </p:nvSpPr>
        <p:spPr>
          <a:xfrm>
            <a:off x="332255" y="1098391"/>
            <a:ext cx="5333138" cy="13515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Basis the campaign objective , the campaign target module developed by LatentView identifies audience who are highly likely to buy services or products . The ideal audience group for a campaign is identified using following approaches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194345-6D8A-47D8-87C5-C20A400ED09B}"/>
              </a:ext>
            </a:extLst>
          </p:cNvPr>
          <p:cNvSpPr/>
          <p:nvPr/>
        </p:nvSpPr>
        <p:spPr>
          <a:xfrm>
            <a:off x="6428759" y="1224783"/>
            <a:ext cx="5443753" cy="705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Basis the type of campaign channel, some of the KPI’s which are tracked are listed below</a:t>
            </a:r>
            <a:endParaRPr lang="en-US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31FD874-2DC9-4C0C-93A7-CB16E8E176C4}"/>
              </a:ext>
            </a:extLst>
          </p:cNvPr>
          <p:cNvSpPr/>
          <p:nvPr/>
        </p:nvSpPr>
        <p:spPr>
          <a:xfrm>
            <a:off x="265629" y="1100278"/>
            <a:ext cx="5497612" cy="145026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AE86D2D-A057-4613-968A-35DF11048B9F}"/>
              </a:ext>
            </a:extLst>
          </p:cNvPr>
          <p:cNvSpPr/>
          <p:nvPr/>
        </p:nvSpPr>
        <p:spPr>
          <a:xfrm>
            <a:off x="6328519" y="1163230"/>
            <a:ext cx="5497612" cy="89119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86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Screenshots – Marketing KPI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D91FB-53C6-407B-AC41-CE3DECB5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16" y="1360942"/>
            <a:ext cx="7900368" cy="50200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FC6993-DAFA-4613-9929-A6F765A123E8}"/>
              </a:ext>
            </a:extLst>
          </p:cNvPr>
          <p:cNvSpPr/>
          <p:nvPr/>
        </p:nvSpPr>
        <p:spPr>
          <a:xfrm>
            <a:off x="424478" y="714921"/>
            <a:ext cx="11290657" cy="491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chemeClr val="tx1"/>
                </a:solidFill>
              </a:rPr>
              <a:t>In the below dashboard screenshot, Websites data from Google Analytics (Millions of records), Emails data from Oracle Eloqua &amp; Salesforce (Millions of records) &amp; Webcasts data from BrighTALK &amp; QUMU (Hundreds of records) are combined  to calculate Marketing KPIs (Reach &amp; Engagement)</a:t>
            </a:r>
          </a:p>
        </p:txBody>
      </p:sp>
    </p:spTree>
    <p:extLst>
      <p:ext uri="{BB962C8B-B14F-4D97-AF65-F5344CB8AC3E}">
        <p14:creationId xmlns:p14="http://schemas.microsoft.com/office/powerpoint/2010/main" val="55905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CAA-1405-4789-8FF5-C6F68A17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Screenshots – Sample Deep Dive Views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51709DB-3CB0-41D8-A04A-DBC94856E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3753" y="2148540"/>
            <a:ext cx="5426794" cy="38242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B8FF8C-E6A7-4956-AC87-9238B8E8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172" y="946484"/>
            <a:ext cx="5374681" cy="37214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98750-F612-4A45-B835-F75451A0D88C}"/>
              </a:ext>
            </a:extLst>
          </p:cNvPr>
          <p:cNvSpPr/>
          <p:nvPr/>
        </p:nvSpPr>
        <p:spPr>
          <a:xfrm>
            <a:off x="6484905" y="728013"/>
            <a:ext cx="5345641" cy="830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chemeClr val="tx1"/>
                </a:solidFill>
              </a:rPr>
              <a:t>In the below dashboard screenshot, Email data from Oracle Eloqua &amp; Salesforce CRM is pushed into Power BI and the below dashboards are built with colour coded metrics for business to take decisions on</a:t>
            </a:r>
          </a:p>
        </p:txBody>
      </p:sp>
      <p:sp>
        <p:nvSpPr>
          <p:cNvPr id="6" name="Up-Down Arrow 99">
            <a:extLst>
              <a:ext uri="{FF2B5EF4-FFF2-40B4-BE49-F238E27FC236}">
                <a16:creationId xmlns:a16="http://schemas.microsoft.com/office/drawing/2014/main" id="{59BEEF97-C3F2-498F-B9DE-D75033A2D99A}"/>
              </a:ext>
            </a:extLst>
          </p:cNvPr>
          <p:cNvSpPr/>
          <p:nvPr/>
        </p:nvSpPr>
        <p:spPr>
          <a:xfrm>
            <a:off x="9112006" y="1708880"/>
            <a:ext cx="45719" cy="2889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" name="Up-Down Arrow 99">
            <a:extLst>
              <a:ext uri="{FF2B5EF4-FFF2-40B4-BE49-F238E27FC236}">
                <a16:creationId xmlns:a16="http://schemas.microsoft.com/office/drawing/2014/main" id="{A68F002B-596F-4FAB-80E1-33D273B9BF89}"/>
              </a:ext>
            </a:extLst>
          </p:cNvPr>
          <p:cNvSpPr/>
          <p:nvPr/>
        </p:nvSpPr>
        <p:spPr>
          <a:xfrm>
            <a:off x="3034274" y="4807813"/>
            <a:ext cx="45719" cy="2889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66B4A-E1B9-4155-AA6D-B005A8ACF92C}"/>
              </a:ext>
            </a:extLst>
          </p:cNvPr>
          <p:cNvSpPr/>
          <p:nvPr/>
        </p:nvSpPr>
        <p:spPr>
          <a:xfrm>
            <a:off x="316187" y="5236641"/>
            <a:ext cx="5557109" cy="830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chemeClr val="tx1"/>
                </a:solidFill>
              </a:rPr>
              <a:t>In the below dashboard screenshot, Webcasts data from BrighTALK &amp; QUMU are pushed into Power BI and the above dashboards are built with colour coded metrics for business to take decisions 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500E01-30D8-4AD9-9E2B-D98D1280DD86}"/>
              </a:ext>
            </a:extLst>
          </p:cNvPr>
          <p:cNvCxnSpPr/>
          <p:nvPr/>
        </p:nvCxnSpPr>
        <p:spPr>
          <a:xfrm>
            <a:off x="6115664" y="555762"/>
            <a:ext cx="0" cy="606303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31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9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2550</TotalTime>
  <Words>944</Words>
  <Application>Microsoft Office PowerPoint</Application>
  <PresentationFormat>Widescreen</PresentationFormat>
  <Paragraphs>429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Book</vt:lpstr>
      <vt:lpstr>Calibri</vt:lpstr>
      <vt:lpstr>Gill Sans MT</vt:lpstr>
      <vt:lpstr>Open Sans</vt:lpstr>
      <vt:lpstr>Times New Roman</vt:lpstr>
      <vt:lpstr>Wingdings</vt:lpstr>
      <vt:lpstr>1_Office Theme</vt:lpstr>
      <vt:lpstr>Drive Marketing Analytics using Power BI</vt:lpstr>
      <vt:lpstr>Business Context &amp; Objective</vt:lpstr>
      <vt:lpstr>Solution Overview</vt:lpstr>
      <vt:lpstr>Process &amp; Challenges</vt:lpstr>
      <vt:lpstr>Project Plan</vt:lpstr>
      <vt:lpstr>Data KPI</vt:lpstr>
      <vt:lpstr>Power BI Screenshots – Marketing KPI Measurement</vt:lpstr>
      <vt:lpstr>Power BI Screenshots – Sample Deep Dive Views</vt:lpstr>
      <vt:lpstr>Thank you</vt:lpstr>
      <vt:lpstr>Data ETL Pipeline</vt:lpstr>
      <vt:lpstr>Case Study – Lead Scoring and Marketing Effectiveness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Kannan</dc:creator>
  <cp:lastModifiedBy>Viswanath S R</cp:lastModifiedBy>
  <cp:revision>1049</cp:revision>
  <dcterms:created xsi:type="dcterms:W3CDTF">2017-09-27T09:03:29Z</dcterms:created>
  <dcterms:modified xsi:type="dcterms:W3CDTF">2019-03-19T17:49:51Z</dcterms:modified>
</cp:coreProperties>
</file>